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4"/>
  </p:notesMasterIdLst>
  <p:sldIdLst>
    <p:sldId id="256" r:id="rId2"/>
    <p:sldId id="265" r:id="rId3"/>
    <p:sldId id="257" r:id="rId4"/>
    <p:sldId id="273" r:id="rId5"/>
    <p:sldId id="266" r:id="rId6"/>
    <p:sldId id="267" r:id="rId7"/>
    <p:sldId id="268" r:id="rId8"/>
    <p:sldId id="271" r:id="rId9"/>
    <p:sldId id="263" r:id="rId10"/>
    <p:sldId id="272" r:id="rId11"/>
    <p:sldId id="269" r:id="rId12"/>
    <p:sldId id="264" r:id="rId13"/>
  </p:sldIdLst>
  <p:sldSz cx="9144000" cy="5143500" type="screen16x9"/>
  <p:notesSz cx="6858000" cy="9144000"/>
  <p:embeddedFontLst>
    <p:embeddedFont>
      <p:font typeface="Space Mono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966F8A9-2C4C-0C4C-6A0F-A7264F73B3E4}" name="Charlene Shirk" initials="CS" userId="S::shirkc@vystarcu.org::fba3b185-8cd8-4f05-a8ef-154059243f8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D005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1176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50EAE1-C049-4C4B-8F26-261A37DDFB8D}" type="doc">
      <dgm:prSet loTypeId="urn:microsoft.com/office/officeart/2005/8/layout/chevron1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DED2D41-751B-4F34-8062-777EB1552020}">
      <dgm:prSet phldrT="[Text]" phldr="0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en-US" sz="1400" dirty="0">
              <a:solidFill>
                <a:schemeClr val="tx1"/>
              </a:solidFill>
              <a:latin typeface="Space Mono" panose="020B0604020202020204" charset="0"/>
            </a:rPr>
            <a:t>From Concern to Curiosity</a:t>
          </a:r>
        </a:p>
      </dgm:t>
    </dgm:pt>
    <dgm:pt modelId="{279F1502-2615-48A7-8F33-BCCD95746B6F}" type="parTrans" cxnId="{D2B75657-15B9-46B2-839B-00BFE4065B8C}">
      <dgm:prSet/>
      <dgm:spPr/>
      <dgm:t>
        <a:bodyPr/>
        <a:lstStyle/>
        <a:p>
          <a:endParaRPr lang="en-US" sz="1400">
            <a:solidFill>
              <a:schemeClr val="tx1"/>
            </a:solidFill>
            <a:latin typeface="Space Mono" panose="020B0604020202020204" charset="0"/>
          </a:endParaRPr>
        </a:p>
      </dgm:t>
    </dgm:pt>
    <dgm:pt modelId="{3AF24CD0-72FA-4789-B220-A013212A9CAF}" type="sibTrans" cxnId="{D2B75657-15B9-46B2-839B-00BFE4065B8C}">
      <dgm:prSet/>
      <dgm:spPr/>
      <dgm:t>
        <a:bodyPr/>
        <a:lstStyle/>
        <a:p>
          <a:endParaRPr lang="en-US" sz="1400">
            <a:solidFill>
              <a:schemeClr val="tx1"/>
            </a:solidFill>
            <a:latin typeface="Space Mono" panose="020B0604020202020204" charset="0"/>
          </a:endParaRPr>
        </a:p>
      </dgm:t>
    </dgm:pt>
    <dgm:pt modelId="{A61A0AB4-E2CF-46E2-A134-94181318B30D}">
      <dgm:prSet phldrT="[Text]" phldr="0" custT="1"/>
      <dgm:spPr>
        <a:solidFill>
          <a:schemeClr val="bg2"/>
        </a:solidFill>
      </dgm:spPr>
      <dgm:t>
        <a:bodyPr/>
        <a:lstStyle/>
        <a:p>
          <a:r>
            <a:rPr lang="en-US" sz="1400" dirty="0">
              <a:solidFill>
                <a:schemeClr val="tx1"/>
              </a:solidFill>
              <a:latin typeface="Space Mono" panose="020B0604020202020204" charset="0"/>
            </a:rPr>
            <a:t>From Skepticism to Champions</a:t>
          </a:r>
        </a:p>
      </dgm:t>
    </dgm:pt>
    <dgm:pt modelId="{00B083DD-4A2F-486A-BD72-7D7A080E49E0}" type="parTrans" cxnId="{800E86A7-FEA3-4C3E-8AF4-3A73D95B23AB}">
      <dgm:prSet/>
      <dgm:spPr/>
      <dgm:t>
        <a:bodyPr/>
        <a:lstStyle/>
        <a:p>
          <a:endParaRPr lang="en-US" sz="1400">
            <a:solidFill>
              <a:schemeClr val="tx1"/>
            </a:solidFill>
            <a:latin typeface="Space Mono" panose="020B0604020202020204" charset="0"/>
          </a:endParaRPr>
        </a:p>
      </dgm:t>
    </dgm:pt>
    <dgm:pt modelId="{360E4617-7A6C-4B01-97CF-5FF2AA747B42}" type="sibTrans" cxnId="{800E86A7-FEA3-4C3E-8AF4-3A73D95B23AB}">
      <dgm:prSet/>
      <dgm:spPr/>
      <dgm:t>
        <a:bodyPr/>
        <a:lstStyle/>
        <a:p>
          <a:endParaRPr lang="en-US" sz="1400">
            <a:solidFill>
              <a:schemeClr val="tx1"/>
            </a:solidFill>
            <a:latin typeface="Space Mono" panose="020B0604020202020204" charset="0"/>
          </a:endParaRPr>
        </a:p>
      </dgm:t>
    </dgm:pt>
    <dgm:pt modelId="{6980B31A-41DB-4435-9A6E-C42AB179D1D0}">
      <dgm:prSet phldrT="[Text]" phldr="0" custT="1"/>
      <dgm:spPr>
        <a:solidFill>
          <a:schemeClr val="accent6"/>
        </a:solidFill>
      </dgm:spPr>
      <dgm:t>
        <a:bodyPr/>
        <a:lstStyle/>
        <a:p>
          <a:r>
            <a:rPr lang="en-US" sz="1400" dirty="0">
              <a:solidFill>
                <a:schemeClr val="tx1"/>
              </a:solidFill>
              <a:latin typeface="Space Mono" panose="020B0604020202020204" charset="0"/>
            </a:rPr>
            <a:t>From Manual to Strategic</a:t>
          </a:r>
        </a:p>
      </dgm:t>
    </dgm:pt>
    <dgm:pt modelId="{0DCF349E-2D52-4970-B212-752C052C5EF2}" type="parTrans" cxnId="{AFCECF0A-92E8-413F-9F19-1658B67BD8F5}">
      <dgm:prSet/>
      <dgm:spPr/>
      <dgm:t>
        <a:bodyPr/>
        <a:lstStyle/>
        <a:p>
          <a:endParaRPr lang="en-US" sz="1400">
            <a:solidFill>
              <a:schemeClr val="tx1"/>
            </a:solidFill>
            <a:latin typeface="Space Mono" panose="020B0604020202020204" charset="0"/>
          </a:endParaRPr>
        </a:p>
      </dgm:t>
    </dgm:pt>
    <dgm:pt modelId="{067AB46C-4CD4-4EF6-BD9F-4EDC7B887295}" type="sibTrans" cxnId="{AFCECF0A-92E8-413F-9F19-1658B67BD8F5}">
      <dgm:prSet/>
      <dgm:spPr/>
      <dgm:t>
        <a:bodyPr/>
        <a:lstStyle/>
        <a:p>
          <a:endParaRPr lang="en-US" sz="1400">
            <a:solidFill>
              <a:schemeClr val="tx1"/>
            </a:solidFill>
            <a:latin typeface="Space Mono" panose="020B0604020202020204" charset="0"/>
          </a:endParaRPr>
        </a:p>
      </dgm:t>
    </dgm:pt>
    <dgm:pt modelId="{62F064AE-7FF1-4769-9776-0C5783D74C11}" type="pres">
      <dgm:prSet presAssocID="{5750EAE1-C049-4C4B-8F26-261A37DDFB8D}" presName="Name0" presStyleCnt="0">
        <dgm:presLayoutVars>
          <dgm:dir/>
          <dgm:animLvl val="lvl"/>
          <dgm:resizeHandles val="exact"/>
        </dgm:presLayoutVars>
      </dgm:prSet>
      <dgm:spPr/>
    </dgm:pt>
    <dgm:pt modelId="{AEB87B5E-0F02-4E70-A0AC-7BA1C303C689}" type="pres">
      <dgm:prSet presAssocID="{8DED2D41-751B-4F34-8062-777EB1552020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CF606227-0A7D-4B8E-AB56-DD24B942D723}" type="pres">
      <dgm:prSet presAssocID="{3AF24CD0-72FA-4789-B220-A013212A9CAF}" presName="parTxOnlySpace" presStyleCnt="0"/>
      <dgm:spPr/>
    </dgm:pt>
    <dgm:pt modelId="{71D9CB2B-910D-4AD2-96B4-F907466920FF}" type="pres">
      <dgm:prSet presAssocID="{A61A0AB4-E2CF-46E2-A134-94181318B30D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97E58D87-F7C8-4428-83E3-9632FC08B517}" type="pres">
      <dgm:prSet presAssocID="{360E4617-7A6C-4B01-97CF-5FF2AA747B42}" presName="parTxOnlySpace" presStyleCnt="0"/>
      <dgm:spPr/>
    </dgm:pt>
    <dgm:pt modelId="{B0277CEF-2868-4A3C-AA21-98E4A62231AE}" type="pres">
      <dgm:prSet presAssocID="{6980B31A-41DB-4435-9A6E-C42AB179D1D0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AFCECF0A-92E8-413F-9F19-1658B67BD8F5}" srcId="{5750EAE1-C049-4C4B-8F26-261A37DDFB8D}" destId="{6980B31A-41DB-4435-9A6E-C42AB179D1D0}" srcOrd="2" destOrd="0" parTransId="{0DCF349E-2D52-4970-B212-752C052C5EF2}" sibTransId="{067AB46C-4CD4-4EF6-BD9F-4EDC7B887295}"/>
    <dgm:cxn modelId="{36A34C16-956D-4DAB-8486-23842C5FFC46}" type="presOf" srcId="{6980B31A-41DB-4435-9A6E-C42AB179D1D0}" destId="{B0277CEF-2868-4A3C-AA21-98E4A62231AE}" srcOrd="0" destOrd="0" presId="urn:microsoft.com/office/officeart/2005/8/layout/chevron1"/>
    <dgm:cxn modelId="{15DB8647-8DBE-4AC8-A960-13855E16907C}" type="presOf" srcId="{8DED2D41-751B-4F34-8062-777EB1552020}" destId="{AEB87B5E-0F02-4E70-A0AC-7BA1C303C689}" srcOrd="0" destOrd="0" presId="urn:microsoft.com/office/officeart/2005/8/layout/chevron1"/>
    <dgm:cxn modelId="{D2B75657-15B9-46B2-839B-00BFE4065B8C}" srcId="{5750EAE1-C049-4C4B-8F26-261A37DDFB8D}" destId="{8DED2D41-751B-4F34-8062-777EB1552020}" srcOrd="0" destOrd="0" parTransId="{279F1502-2615-48A7-8F33-BCCD95746B6F}" sibTransId="{3AF24CD0-72FA-4789-B220-A013212A9CAF}"/>
    <dgm:cxn modelId="{800E86A7-FEA3-4C3E-8AF4-3A73D95B23AB}" srcId="{5750EAE1-C049-4C4B-8F26-261A37DDFB8D}" destId="{A61A0AB4-E2CF-46E2-A134-94181318B30D}" srcOrd="1" destOrd="0" parTransId="{00B083DD-4A2F-486A-BD72-7D7A080E49E0}" sibTransId="{360E4617-7A6C-4B01-97CF-5FF2AA747B42}"/>
    <dgm:cxn modelId="{6D8EABB6-DC63-4889-ABD7-001599EE6DFB}" type="presOf" srcId="{A61A0AB4-E2CF-46E2-A134-94181318B30D}" destId="{71D9CB2B-910D-4AD2-96B4-F907466920FF}" srcOrd="0" destOrd="0" presId="urn:microsoft.com/office/officeart/2005/8/layout/chevron1"/>
    <dgm:cxn modelId="{625190FC-5D1C-4D1A-9A0A-9BEDD444AE95}" type="presOf" srcId="{5750EAE1-C049-4C4B-8F26-261A37DDFB8D}" destId="{62F064AE-7FF1-4769-9776-0C5783D74C11}" srcOrd="0" destOrd="0" presId="urn:microsoft.com/office/officeart/2005/8/layout/chevron1"/>
    <dgm:cxn modelId="{59A6A619-F62C-4539-A40C-2C4785C633E3}" type="presParOf" srcId="{62F064AE-7FF1-4769-9776-0C5783D74C11}" destId="{AEB87B5E-0F02-4E70-A0AC-7BA1C303C689}" srcOrd="0" destOrd="0" presId="urn:microsoft.com/office/officeart/2005/8/layout/chevron1"/>
    <dgm:cxn modelId="{D6BB4BA7-CB40-4863-A553-C2B4CD50D118}" type="presParOf" srcId="{62F064AE-7FF1-4769-9776-0C5783D74C11}" destId="{CF606227-0A7D-4B8E-AB56-DD24B942D723}" srcOrd="1" destOrd="0" presId="urn:microsoft.com/office/officeart/2005/8/layout/chevron1"/>
    <dgm:cxn modelId="{5CF97BFD-2D7D-41EC-8374-D3038934AC5D}" type="presParOf" srcId="{62F064AE-7FF1-4769-9776-0C5783D74C11}" destId="{71D9CB2B-910D-4AD2-96B4-F907466920FF}" srcOrd="2" destOrd="0" presId="urn:microsoft.com/office/officeart/2005/8/layout/chevron1"/>
    <dgm:cxn modelId="{DF6C7B16-BA82-44C5-A653-7D6AA475579C}" type="presParOf" srcId="{62F064AE-7FF1-4769-9776-0C5783D74C11}" destId="{97E58D87-F7C8-4428-83E3-9632FC08B517}" srcOrd="3" destOrd="0" presId="urn:microsoft.com/office/officeart/2005/8/layout/chevron1"/>
    <dgm:cxn modelId="{2F824417-22E7-4CE6-BE55-A52BE81500EA}" type="presParOf" srcId="{62F064AE-7FF1-4769-9776-0C5783D74C11}" destId="{B0277CEF-2868-4A3C-AA21-98E4A62231A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B87B5E-0F02-4E70-A0AC-7BA1C303C689}">
      <dsp:nvSpPr>
        <dsp:cNvPr id="0" name=""/>
        <dsp:cNvSpPr/>
      </dsp:nvSpPr>
      <dsp:spPr>
        <a:xfrm>
          <a:off x="2386" y="0"/>
          <a:ext cx="2907656" cy="486793"/>
        </a:xfrm>
        <a:prstGeom prst="chevron">
          <a:avLst/>
        </a:prstGeom>
        <a:solidFill>
          <a:schemeClr val="tx1">
            <a:lumMod val="50000"/>
            <a:lumOff val="5000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Space Mono" panose="020B0604020202020204" charset="0"/>
            </a:rPr>
            <a:t>From Concern to Curiosity</a:t>
          </a:r>
        </a:p>
      </dsp:txBody>
      <dsp:txXfrm>
        <a:off x="245783" y="0"/>
        <a:ext cx="2420863" cy="486793"/>
      </dsp:txXfrm>
    </dsp:sp>
    <dsp:sp modelId="{71D9CB2B-910D-4AD2-96B4-F907466920FF}">
      <dsp:nvSpPr>
        <dsp:cNvPr id="0" name=""/>
        <dsp:cNvSpPr/>
      </dsp:nvSpPr>
      <dsp:spPr>
        <a:xfrm>
          <a:off x="2619277" y="0"/>
          <a:ext cx="2907656" cy="486793"/>
        </a:xfrm>
        <a:prstGeom prst="chevron">
          <a:avLst/>
        </a:prstGeom>
        <a:solidFill>
          <a:schemeClr val="bg2"/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Space Mono" panose="020B0604020202020204" charset="0"/>
            </a:rPr>
            <a:t>From Skepticism to Champions</a:t>
          </a:r>
        </a:p>
      </dsp:txBody>
      <dsp:txXfrm>
        <a:off x="2862674" y="0"/>
        <a:ext cx="2420863" cy="486793"/>
      </dsp:txXfrm>
    </dsp:sp>
    <dsp:sp modelId="{B0277CEF-2868-4A3C-AA21-98E4A62231AE}">
      <dsp:nvSpPr>
        <dsp:cNvPr id="0" name=""/>
        <dsp:cNvSpPr/>
      </dsp:nvSpPr>
      <dsp:spPr>
        <a:xfrm>
          <a:off x="5236168" y="0"/>
          <a:ext cx="2907656" cy="486793"/>
        </a:xfrm>
        <a:prstGeom prst="chevron">
          <a:avLst/>
        </a:prstGeom>
        <a:solidFill>
          <a:schemeClr val="accent6"/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Space Mono" panose="020B0604020202020204" charset="0"/>
            </a:rPr>
            <a:t>From Manual to Strategic</a:t>
          </a:r>
        </a:p>
      </dsp:txBody>
      <dsp:txXfrm>
        <a:off x="5479565" y="0"/>
        <a:ext cx="2420863" cy="4867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>
          <a:extLst>
            <a:ext uri="{FF2B5EF4-FFF2-40B4-BE49-F238E27FC236}">
              <a16:creationId xmlns:a16="http://schemas.microsoft.com/office/drawing/2014/main" id="{B1A7431B-908E-79C2-AAE3-E05B760C1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>
            <a:extLst>
              <a:ext uri="{FF2B5EF4-FFF2-40B4-BE49-F238E27FC236}">
                <a16:creationId xmlns:a16="http://schemas.microsoft.com/office/drawing/2014/main" id="{65C9AFCD-C74B-6547-7369-028F276562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6:notes">
            <a:extLst>
              <a:ext uri="{FF2B5EF4-FFF2-40B4-BE49-F238E27FC236}">
                <a16:creationId xmlns:a16="http://schemas.microsoft.com/office/drawing/2014/main" id="{C991F274-FFA5-24CA-85AA-E3D65EE882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395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>
          <a:extLst>
            <a:ext uri="{FF2B5EF4-FFF2-40B4-BE49-F238E27FC236}">
              <a16:creationId xmlns:a16="http://schemas.microsoft.com/office/drawing/2014/main" id="{B2FB5CCA-DE27-FCB6-85F9-CB441158E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>
            <a:extLst>
              <a:ext uri="{FF2B5EF4-FFF2-40B4-BE49-F238E27FC236}">
                <a16:creationId xmlns:a16="http://schemas.microsoft.com/office/drawing/2014/main" id="{CDB81F25-F819-4AC7-D501-D7C0B03D70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6:notes">
            <a:extLst>
              <a:ext uri="{FF2B5EF4-FFF2-40B4-BE49-F238E27FC236}">
                <a16:creationId xmlns:a16="http://schemas.microsoft.com/office/drawing/2014/main" id="{500A5E92-7902-F6E3-F045-FB49DA0CAE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7633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EA296F54-DA9A-50F5-7FF1-46B4E0E3E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:notes">
            <a:extLst>
              <a:ext uri="{FF2B5EF4-FFF2-40B4-BE49-F238E27FC236}">
                <a16:creationId xmlns:a16="http://schemas.microsoft.com/office/drawing/2014/main" id="{010F3DCB-ABBC-D744-0489-5DC6757AAA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4:notes">
            <a:extLst>
              <a:ext uri="{FF2B5EF4-FFF2-40B4-BE49-F238E27FC236}">
                <a16:creationId xmlns:a16="http://schemas.microsoft.com/office/drawing/2014/main" id="{9C9BFBB6-5391-1AC0-1FB5-FD37412D69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1600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28AE2591-5483-DEC8-DF95-215C9A7ED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:notes">
            <a:extLst>
              <a:ext uri="{FF2B5EF4-FFF2-40B4-BE49-F238E27FC236}">
                <a16:creationId xmlns:a16="http://schemas.microsoft.com/office/drawing/2014/main" id="{68CC7F54-4590-334D-83A8-54EEBBECDD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3:notes">
            <a:extLst>
              <a:ext uri="{FF2B5EF4-FFF2-40B4-BE49-F238E27FC236}">
                <a16:creationId xmlns:a16="http://schemas.microsoft.com/office/drawing/2014/main" id="{3E3EB3A5-5071-90B1-F2D6-555F632190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368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3B877BE9-9177-E48B-E3C0-0A73A9551E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:notes">
            <a:extLst>
              <a:ext uri="{FF2B5EF4-FFF2-40B4-BE49-F238E27FC236}">
                <a16:creationId xmlns:a16="http://schemas.microsoft.com/office/drawing/2014/main" id="{6BD6FA6D-7FA8-CFB5-DC2A-3F43365C1E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4:notes">
            <a:extLst>
              <a:ext uri="{FF2B5EF4-FFF2-40B4-BE49-F238E27FC236}">
                <a16:creationId xmlns:a16="http://schemas.microsoft.com/office/drawing/2014/main" id="{18FBE842-2AF8-CC61-819B-651A8D1AE3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0779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>
          <a:extLst>
            <a:ext uri="{FF2B5EF4-FFF2-40B4-BE49-F238E27FC236}">
              <a16:creationId xmlns:a16="http://schemas.microsoft.com/office/drawing/2014/main" id="{EC8DC05E-DD4C-222D-211F-911956E56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>
            <a:extLst>
              <a:ext uri="{FF2B5EF4-FFF2-40B4-BE49-F238E27FC236}">
                <a16:creationId xmlns:a16="http://schemas.microsoft.com/office/drawing/2014/main" id="{07A1B868-81DB-0E5A-5525-F7A7392912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6:notes">
            <a:extLst>
              <a:ext uri="{FF2B5EF4-FFF2-40B4-BE49-F238E27FC236}">
                <a16:creationId xmlns:a16="http://schemas.microsoft.com/office/drawing/2014/main" id="{359FB76E-2703-A02D-12F5-0FB0B9C3D1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131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>
          <a:extLst>
            <a:ext uri="{FF2B5EF4-FFF2-40B4-BE49-F238E27FC236}">
              <a16:creationId xmlns:a16="http://schemas.microsoft.com/office/drawing/2014/main" id="{8A81D264-F703-8E4F-4700-DA0DCE68D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>
            <a:extLst>
              <a:ext uri="{FF2B5EF4-FFF2-40B4-BE49-F238E27FC236}">
                <a16:creationId xmlns:a16="http://schemas.microsoft.com/office/drawing/2014/main" id="{CE079F1C-D40D-2E96-5EDE-A0EEDA1F88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6:notes">
            <a:extLst>
              <a:ext uri="{FF2B5EF4-FFF2-40B4-BE49-F238E27FC236}">
                <a16:creationId xmlns:a16="http://schemas.microsoft.com/office/drawing/2014/main" id="{41497EA6-87A7-A4BB-5CDC-39327928D2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780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>
          <a:extLst>
            <a:ext uri="{FF2B5EF4-FFF2-40B4-BE49-F238E27FC236}">
              <a16:creationId xmlns:a16="http://schemas.microsoft.com/office/drawing/2014/main" id="{06623AA1-62B3-8483-0F54-26E1CCFE93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>
            <a:extLst>
              <a:ext uri="{FF2B5EF4-FFF2-40B4-BE49-F238E27FC236}">
                <a16:creationId xmlns:a16="http://schemas.microsoft.com/office/drawing/2014/main" id="{3830FC19-D7F6-B237-4033-5F2E84AB41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6:notes">
            <a:extLst>
              <a:ext uri="{FF2B5EF4-FFF2-40B4-BE49-F238E27FC236}">
                <a16:creationId xmlns:a16="http://schemas.microsoft.com/office/drawing/2014/main" id="{8144176F-F80E-2119-2B02-7A0E3BF534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17351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889300"/>
            <a:ext cx="8520600" cy="19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44115"/>
            <a:ext cx="85206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9400" y="249325"/>
            <a:ext cx="2125249" cy="42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>
            <a:spLocks noGrp="1"/>
          </p:cNvSpPr>
          <p:nvPr>
            <p:ph type="body" idx="2"/>
          </p:nvPr>
        </p:nvSpPr>
        <p:spPr>
          <a:xfrm>
            <a:off x="1246663" y="3585725"/>
            <a:ext cx="66507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406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pic>
        <p:nvPicPr>
          <p:cNvPr id="15" name="Google Shape;15;p2" title="AC4 dark-bg tagline.png"/>
          <p:cNvPicPr preferRelativeResize="0"/>
          <p:nvPr/>
        </p:nvPicPr>
        <p:blipFill rotWithShape="1">
          <a:blip r:embed="rId3">
            <a:alphaModFix/>
          </a:blip>
          <a:srcRect t="893" b="893"/>
          <a:stretch/>
        </p:blipFill>
        <p:spPr>
          <a:xfrm>
            <a:off x="84699" y="4156222"/>
            <a:ext cx="8974602" cy="964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/>
          <p:nvPr/>
        </p:nvSpPr>
        <p:spPr>
          <a:xfrm>
            <a:off x="4572000" y="-328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406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  <a:defRPr>
                <a:solidFill>
                  <a:schemeClr val="dk1"/>
                </a:solidFill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>
                <a:solidFill>
                  <a:schemeClr val="dk1"/>
                </a:solidFill>
              </a:defRPr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>
                <a:solidFill>
                  <a:schemeClr val="dk1"/>
                </a:solidFill>
              </a:defRPr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>
                <a:solidFill>
                  <a:schemeClr val="dk1"/>
                </a:solidFill>
              </a:defRPr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>
                <a:solidFill>
                  <a:schemeClr val="dk1"/>
                </a:solidFill>
              </a:defRPr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>
                <a:solidFill>
                  <a:schemeClr val="dk1"/>
                </a:solidFill>
              </a:defRPr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1"/>
          </p:nvPr>
        </p:nvSpPr>
        <p:spPr>
          <a:xfrm>
            <a:off x="311700" y="11322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406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" name="Google Shape;23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9400" y="249325"/>
            <a:ext cx="2125249" cy="42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406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406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406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marL="914400" lvl="1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683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55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estion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311700" y="39240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800"/>
              <a:buNone/>
              <a:defRPr sz="4800">
                <a:solidFill>
                  <a:srgbClr val="FFFF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9400" y="249325"/>
            <a:ext cx="2125249" cy="42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" name="Google Shape;48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6375" y="4828424"/>
            <a:ext cx="1374125" cy="2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200"/>
              <a:buFont typeface="Space Mono"/>
              <a:buNone/>
              <a:defRPr sz="32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200"/>
              <a:buFont typeface="Space Mono"/>
              <a:buNone/>
              <a:defRPr sz="32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200"/>
              <a:buFont typeface="Space Mono"/>
              <a:buNone/>
              <a:defRPr sz="32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200"/>
              <a:buFont typeface="Space Mono"/>
              <a:buNone/>
              <a:defRPr sz="32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200"/>
              <a:buFont typeface="Space Mono"/>
              <a:buNone/>
              <a:defRPr sz="32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200"/>
              <a:buFont typeface="Space Mono"/>
              <a:buNone/>
              <a:defRPr sz="32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200"/>
              <a:buFont typeface="Space Mono"/>
              <a:buNone/>
              <a:defRPr sz="32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200"/>
              <a:buFont typeface="Space Mono"/>
              <a:buNone/>
              <a:defRPr sz="32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200"/>
              <a:buFont typeface="Space Mono"/>
              <a:buNone/>
              <a:defRPr sz="32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322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Mono"/>
              <a:buChar char="●"/>
              <a:defRPr sz="28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Mono"/>
              <a:buChar char="○"/>
              <a:defRPr sz="24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Space Mono"/>
              <a:buChar char="■"/>
              <a:defRPr sz="22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●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○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■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●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○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■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ctrTitle"/>
          </p:nvPr>
        </p:nvSpPr>
        <p:spPr>
          <a:xfrm>
            <a:off x="311708" y="889300"/>
            <a:ext cx="8520600" cy="19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3200" b="1" dirty="0"/>
              <a:t>From Vision to Reality: Building an Enterprise Automation Platform in Banking</a:t>
            </a:r>
            <a:endParaRPr sz="3200" b="1" dirty="0"/>
          </a:p>
        </p:txBody>
      </p:sp>
      <p:sp>
        <p:nvSpPr>
          <p:cNvPr id="72" name="Google Shape;72;p16"/>
          <p:cNvSpPr txBox="1">
            <a:spLocks noGrp="1"/>
          </p:cNvSpPr>
          <p:nvPr>
            <p:ph type="subTitle" idx="1"/>
          </p:nvPr>
        </p:nvSpPr>
        <p:spPr>
          <a:xfrm>
            <a:off x="110223" y="2975851"/>
            <a:ext cx="85206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indent="0"/>
            <a:r>
              <a:rPr lang="en-US" sz="3800" dirty="0"/>
              <a:t>A Credit Union's Journey with </a:t>
            </a:r>
          </a:p>
          <a:p>
            <a:pPr marL="0" indent="0"/>
            <a:r>
              <a:rPr lang="en-US" sz="3800" dirty="0"/>
              <a:t>IBM Red Hat Ansible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>
          <a:extLst>
            <a:ext uri="{FF2B5EF4-FFF2-40B4-BE49-F238E27FC236}">
              <a16:creationId xmlns:a16="http://schemas.microsoft.com/office/drawing/2014/main" id="{813A8233-096E-F8C0-EE2A-E333A84FD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>
            <a:extLst>
              <a:ext uri="{FF2B5EF4-FFF2-40B4-BE49-F238E27FC236}">
                <a16:creationId xmlns:a16="http://schemas.microsoft.com/office/drawing/2014/main" id="{EFD79860-B9BC-C389-DC79-B0336CE107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1837" y="128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/>
              <a:t>What’s Next: Scaling Responsibly</a:t>
            </a:r>
            <a:endParaRPr dirty="0"/>
          </a:p>
        </p:txBody>
      </p:sp>
      <p:sp>
        <p:nvSpPr>
          <p:cNvPr id="5" name="Text 4">
            <a:extLst>
              <a:ext uri="{FF2B5EF4-FFF2-40B4-BE49-F238E27FC236}">
                <a16:creationId xmlns:a16="http://schemas.microsoft.com/office/drawing/2014/main" id="{84358DEF-E5C6-7D13-89E4-D1046B0AB35E}"/>
              </a:ext>
            </a:extLst>
          </p:cNvPr>
          <p:cNvSpPr/>
          <p:nvPr/>
        </p:nvSpPr>
        <p:spPr>
          <a:xfrm>
            <a:off x="467688" y="1147037"/>
            <a:ext cx="3837611" cy="16152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Space Mono" panose="020B060402020202020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Space Mono" pitchFamily="34" charset="0"/>
              </a:rPr>
              <a:t>Thoughtful expansion </a:t>
            </a:r>
            <a:r>
              <a:rPr lang="en-US" sz="1100" dirty="0">
                <a:solidFill>
                  <a:schemeClr val="tx1"/>
                </a:solidFill>
                <a:latin typeface="Space Mono" pitchFamily="34" charset="0"/>
              </a:rPr>
              <a:t>– not rushing to automate everything</a:t>
            </a:r>
          </a:p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Space Mono" panose="020B060402020202020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Space Mono" pitchFamily="34" charset="0"/>
              </a:rPr>
              <a:t>Agile methodology </a:t>
            </a:r>
            <a:r>
              <a:rPr lang="en-US" sz="1100" dirty="0">
                <a:solidFill>
                  <a:schemeClr val="tx1"/>
                </a:solidFill>
                <a:latin typeface="Space Mono" pitchFamily="34" charset="0"/>
              </a:rPr>
              <a:t>with consistent stakeholder engagement</a:t>
            </a:r>
          </a:p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Space Mono" panose="020B060402020202020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Space Mono" pitchFamily="34" charset="0"/>
              </a:rPr>
              <a:t>Focus on </a:t>
            </a:r>
            <a:r>
              <a:rPr lang="en-US" sz="1100" b="1" dirty="0">
                <a:solidFill>
                  <a:schemeClr val="tx1"/>
                </a:solidFill>
                <a:latin typeface="Space Mono" pitchFamily="34" charset="0"/>
              </a:rPr>
              <a:t>maximum value delivery</a:t>
            </a: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AFEE509B-E454-3A78-03BE-F0FCCF9AEFF3}"/>
              </a:ext>
            </a:extLst>
          </p:cNvPr>
          <p:cNvSpPr/>
          <p:nvPr/>
        </p:nvSpPr>
        <p:spPr>
          <a:xfrm>
            <a:off x="467688" y="817700"/>
            <a:ext cx="3837610" cy="424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Strategic Approach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D1D74B9D-1E32-8D0E-48DC-CB1280355089}"/>
              </a:ext>
            </a:extLst>
          </p:cNvPr>
          <p:cNvSpPr/>
          <p:nvPr/>
        </p:nvSpPr>
        <p:spPr>
          <a:xfrm>
            <a:off x="95250" y="817701"/>
            <a:ext cx="593175" cy="2058850"/>
          </a:xfrm>
          <a:prstGeom prst="leftBrac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861E5921-586E-609F-7C28-66B8E0C96B85}"/>
              </a:ext>
            </a:extLst>
          </p:cNvPr>
          <p:cNvSpPr/>
          <p:nvPr/>
        </p:nvSpPr>
        <p:spPr>
          <a:xfrm>
            <a:off x="4836212" y="1147037"/>
            <a:ext cx="3837611" cy="16152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Space Mono" panose="020B060402020202020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Space Mono" pitchFamily="34" charset="0"/>
              </a:rPr>
              <a:t>Expand automation capabilities </a:t>
            </a:r>
            <a:r>
              <a:rPr lang="en-US" sz="1100" dirty="0">
                <a:solidFill>
                  <a:schemeClr val="tx1"/>
                </a:solidFill>
                <a:latin typeface="Space Mono" pitchFamily="34" charset="0"/>
              </a:rPr>
              <a:t>with ServiceNow and Dynatrace</a:t>
            </a:r>
          </a:p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Space Mono" panose="020B060402020202020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Space Mono" pitchFamily="34" charset="0"/>
              </a:rPr>
              <a:t>Leverage end-to-end workflows</a:t>
            </a:r>
          </a:p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Space Mono" panose="020B060402020202020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Space Mono" pitchFamily="34" charset="0"/>
              </a:rPr>
              <a:t>Utilizing tools that position us for future playbook upgrades</a:t>
            </a: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8576635B-3D59-7F10-786D-C83E04A33F40}"/>
              </a:ext>
            </a:extLst>
          </p:cNvPr>
          <p:cNvSpPr/>
          <p:nvPr/>
        </p:nvSpPr>
        <p:spPr>
          <a:xfrm>
            <a:off x="4836212" y="817700"/>
            <a:ext cx="3837610" cy="424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Technical Integrations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630B10A0-CA7A-D19C-6428-4D86AFEA881C}"/>
              </a:ext>
            </a:extLst>
          </p:cNvPr>
          <p:cNvSpPr/>
          <p:nvPr/>
        </p:nvSpPr>
        <p:spPr>
          <a:xfrm>
            <a:off x="4463774" y="817701"/>
            <a:ext cx="593175" cy="2058850"/>
          </a:xfrm>
          <a:prstGeom prst="leftBrac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2692CFF2-E309-0067-988B-DCABE0C771A0}"/>
              </a:ext>
            </a:extLst>
          </p:cNvPr>
          <p:cNvSpPr/>
          <p:nvPr/>
        </p:nvSpPr>
        <p:spPr>
          <a:xfrm>
            <a:off x="467688" y="3257551"/>
            <a:ext cx="3837611" cy="16152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Space Mono" panose="020B060402020202020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Space Mono" pitchFamily="34" charset="0"/>
              </a:rPr>
              <a:t>Tracking and reporting – </a:t>
            </a:r>
            <a:r>
              <a:rPr lang="en-US" sz="1100" dirty="0">
                <a:solidFill>
                  <a:schemeClr val="tx1"/>
                </a:solidFill>
                <a:latin typeface="Space Mono" pitchFamily="34" charset="0"/>
              </a:rPr>
              <a:t>time savings, error reduction and cost savings</a:t>
            </a:r>
          </a:p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Space Mono" panose="020B060402020202020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Space Mono" pitchFamily="34" charset="0"/>
              </a:rPr>
              <a:t>Documenting ROI </a:t>
            </a:r>
            <a:r>
              <a:rPr lang="en-US" sz="1100" dirty="0">
                <a:solidFill>
                  <a:schemeClr val="tx1"/>
                </a:solidFill>
                <a:latin typeface="Space Mono" pitchFamily="34" charset="0"/>
              </a:rPr>
              <a:t>and leveraging in-built AAP tools for tracking automation savings</a:t>
            </a: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91CBDEE0-6B03-D933-96FA-EE613554CF6E}"/>
              </a:ext>
            </a:extLst>
          </p:cNvPr>
          <p:cNvSpPr/>
          <p:nvPr/>
        </p:nvSpPr>
        <p:spPr>
          <a:xfrm>
            <a:off x="467688" y="2928214"/>
            <a:ext cx="3837610" cy="424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Value &amp; Metrics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5B7D0860-E9B6-9C2E-434A-1409FC8B2E6C}"/>
              </a:ext>
            </a:extLst>
          </p:cNvPr>
          <p:cNvSpPr/>
          <p:nvPr/>
        </p:nvSpPr>
        <p:spPr>
          <a:xfrm>
            <a:off x="95250" y="2928215"/>
            <a:ext cx="593175" cy="2058850"/>
          </a:xfrm>
          <a:prstGeom prst="leftBrac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4">
            <a:extLst>
              <a:ext uri="{FF2B5EF4-FFF2-40B4-BE49-F238E27FC236}">
                <a16:creationId xmlns:a16="http://schemas.microsoft.com/office/drawing/2014/main" id="{4B3C4361-8E9A-1C2F-9F49-6A2B80217429}"/>
              </a:ext>
            </a:extLst>
          </p:cNvPr>
          <p:cNvSpPr/>
          <p:nvPr/>
        </p:nvSpPr>
        <p:spPr>
          <a:xfrm>
            <a:off x="4836212" y="3261054"/>
            <a:ext cx="3837611" cy="161521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Space Mono" panose="020B060402020202020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Space Mono" pitchFamily="34" charset="0"/>
              </a:rPr>
              <a:t>Continuous stakeholder engagement</a:t>
            </a:r>
          </a:p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tx1">
                  <a:lumMod val="75000"/>
                  <a:lumOff val="25000"/>
                </a:schemeClr>
              </a:buClr>
              <a:buFont typeface="Space Mono" panose="020B060402020202020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Space Mono" pitchFamily="34" charset="0"/>
              </a:rPr>
              <a:t>Controls to ensure appropriate change management </a:t>
            </a:r>
            <a:r>
              <a:rPr lang="en-US" sz="1100" dirty="0">
                <a:solidFill>
                  <a:schemeClr val="tx1"/>
                </a:solidFill>
                <a:latin typeface="Space Mono" pitchFamily="34" charset="0"/>
              </a:rPr>
              <a:t>approvals are in place before automation execution</a:t>
            </a: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100" dirty="0"/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DE7B67EA-DDD7-3BC0-798E-4D47E97B444D}"/>
              </a:ext>
            </a:extLst>
          </p:cNvPr>
          <p:cNvSpPr/>
          <p:nvPr/>
        </p:nvSpPr>
        <p:spPr>
          <a:xfrm>
            <a:off x="4836212" y="2931717"/>
            <a:ext cx="3837610" cy="424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Governance and Quality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97621017-B7E4-A149-57F7-AAEF414D08B6}"/>
              </a:ext>
            </a:extLst>
          </p:cNvPr>
          <p:cNvSpPr/>
          <p:nvPr/>
        </p:nvSpPr>
        <p:spPr>
          <a:xfrm>
            <a:off x="4463774" y="2931718"/>
            <a:ext cx="593175" cy="2058850"/>
          </a:xfrm>
          <a:prstGeom prst="leftBrac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929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>
          <a:extLst>
            <a:ext uri="{FF2B5EF4-FFF2-40B4-BE49-F238E27FC236}">
              <a16:creationId xmlns:a16="http://schemas.microsoft.com/office/drawing/2014/main" id="{6AF7CBE8-5BB3-0E6F-77E8-5F0BEB1B8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>
            <a:extLst>
              <a:ext uri="{FF2B5EF4-FFF2-40B4-BE49-F238E27FC236}">
                <a16:creationId xmlns:a16="http://schemas.microsoft.com/office/drawing/2014/main" id="{43134FB4-EF73-76EB-E1B2-74B67DB286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20665"/>
            <a:ext cx="8520600" cy="970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/>
              <a:t>Practical Advice For Your Automation Journey</a:t>
            </a:r>
            <a:endParaRPr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080B2698-EAD3-DC83-4403-1D0BD615F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483" y="1396662"/>
            <a:ext cx="344867" cy="344867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A45109D4-D500-33F5-1006-7A3A7338B0B5}"/>
              </a:ext>
            </a:extLst>
          </p:cNvPr>
          <p:cNvSpPr/>
          <p:nvPr/>
        </p:nvSpPr>
        <p:spPr>
          <a:xfrm>
            <a:off x="854869" y="1396662"/>
            <a:ext cx="2837498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Start Small, Think Big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09C3938A-9777-0D7A-D33F-643A0D7276D7}"/>
              </a:ext>
            </a:extLst>
          </p:cNvPr>
          <p:cNvSpPr/>
          <p:nvPr/>
        </p:nvSpPr>
        <p:spPr>
          <a:xfrm>
            <a:off x="854869" y="1675446"/>
            <a:ext cx="3717131" cy="7915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Start with low-risk systems</a:t>
            </a:r>
          </a:p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</a:rPr>
              <a:t>Build confidence with small wins</a:t>
            </a:r>
          </a:p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</a:rPr>
              <a:t>Communicate your long-term vision</a:t>
            </a:r>
          </a:p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</a:rPr>
              <a:t>Take deliberate and calculated first steps</a:t>
            </a:r>
            <a:endParaRPr lang="en-US" sz="1000" dirty="0"/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29A75E42-7804-D11D-4995-D8973C454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6503" y="1437352"/>
            <a:ext cx="263485" cy="263485"/>
          </a:xfrm>
          <a:prstGeom prst="rect">
            <a:avLst/>
          </a:prstGeom>
        </p:spPr>
      </p:pic>
      <p:sp>
        <p:nvSpPr>
          <p:cNvPr id="7" name="Text 3">
            <a:extLst>
              <a:ext uri="{FF2B5EF4-FFF2-40B4-BE49-F238E27FC236}">
                <a16:creationId xmlns:a16="http://schemas.microsoft.com/office/drawing/2014/main" id="{DBA7874D-7C58-24CF-D7AA-3B9F72823076}"/>
              </a:ext>
            </a:extLst>
          </p:cNvPr>
          <p:cNvSpPr/>
          <p:nvPr/>
        </p:nvSpPr>
        <p:spPr>
          <a:xfrm>
            <a:off x="5271849" y="1392078"/>
            <a:ext cx="2708553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Partner Strategically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D9938AB1-747D-513C-1DD7-1EC83F696831}"/>
              </a:ext>
            </a:extLst>
          </p:cNvPr>
          <p:cNvSpPr/>
          <p:nvPr/>
        </p:nvSpPr>
        <p:spPr>
          <a:xfrm>
            <a:off x="5271849" y="1655563"/>
            <a:ext cx="3539770" cy="798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Use vendors to accelerate early phases</a:t>
            </a:r>
          </a:p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Insist on knowledge transfers</a:t>
            </a:r>
          </a:p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</a:rPr>
              <a:t>Your goal is independence </a:t>
            </a:r>
            <a:endParaRPr lang="en-US" sz="1000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37232687-254C-A263-D793-B2533914AA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483" y="2640643"/>
            <a:ext cx="363267" cy="363267"/>
          </a:xfrm>
          <a:prstGeom prst="rect">
            <a:avLst/>
          </a:prstGeom>
        </p:spPr>
      </p:pic>
      <p:sp>
        <p:nvSpPr>
          <p:cNvPr id="10" name="Text 5">
            <a:extLst>
              <a:ext uri="{FF2B5EF4-FFF2-40B4-BE49-F238E27FC236}">
                <a16:creationId xmlns:a16="http://schemas.microsoft.com/office/drawing/2014/main" id="{FD557951-1B11-962E-712F-F5FB91A0AF6A}"/>
              </a:ext>
            </a:extLst>
          </p:cNvPr>
          <p:cNvSpPr/>
          <p:nvPr/>
        </p:nvSpPr>
        <p:spPr>
          <a:xfrm>
            <a:off x="854869" y="2691402"/>
            <a:ext cx="2837498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Invest in People First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EBFE9DED-6C1A-4121-9261-3C7806AC4BC7}"/>
              </a:ext>
            </a:extLst>
          </p:cNvPr>
          <p:cNvSpPr/>
          <p:nvPr/>
        </p:nvSpPr>
        <p:spPr>
          <a:xfrm>
            <a:off x="854869" y="2950423"/>
            <a:ext cx="3717131" cy="722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</a:rPr>
              <a:t>Address concerns</a:t>
            </a:r>
          </a:p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</a:rPr>
              <a:t>Create champions</a:t>
            </a:r>
          </a:p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</a:rPr>
              <a:t>Celebrate progress</a:t>
            </a:r>
          </a:p>
        </p:txBody>
      </p:sp>
      <p:pic>
        <p:nvPicPr>
          <p:cNvPr id="12" name="Image 3" descr="preencoded.png">
            <a:extLst>
              <a:ext uri="{FF2B5EF4-FFF2-40B4-BE49-F238E27FC236}">
                <a16:creationId xmlns:a16="http://schemas.microsoft.com/office/drawing/2014/main" id="{061CFB1A-A59C-D462-1C9E-EBDBA78594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6503" y="3795165"/>
            <a:ext cx="268017" cy="268017"/>
          </a:xfrm>
          <a:prstGeom prst="rect">
            <a:avLst/>
          </a:prstGeom>
        </p:spPr>
      </p:pic>
      <p:sp>
        <p:nvSpPr>
          <p:cNvPr id="13" name="Text 7">
            <a:extLst>
              <a:ext uri="{FF2B5EF4-FFF2-40B4-BE49-F238E27FC236}">
                <a16:creationId xmlns:a16="http://schemas.microsoft.com/office/drawing/2014/main" id="{4AC62492-5114-C3DF-8157-077924C643F7}"/>
              </a:ext>
            </a:extLst>
          </p:cNvPr>
          <p:cNvSpPr/>
          <p:nvPr/>
        </p:nvSpPr>
        <p:spPr>
          <a:xfrm>
            <a:off x="5271849" y="2693573"/>
            <a:ext cx="3095387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Be Patient with Progress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E4F2F165-8D42-18EB-556A-56C25CECD208}"/>
              </a:ext>
            </a:extLst>
          </p:cNvPr>
          <p:cNvSpPr/>
          <p:nvPr/>
        </p:nvSpPr>
        <p:spPr>
          <a:xfrm>
            <a:off x="5271849" y="2925095"/>
            <a:ext cx="3740349" cy="747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Set realistic expectations with leadership, in 4 to 6 months expect some wins, not complete transformation</a:t>
            </a:r>
            <a:endParaRPr lang="en-US" sz="1000" dirty="0"/>
          </a:p>
        </p:txBody>
      </p:sp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AAE28C0B-EFB1-DAB6-8DBC-E4621958D7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5107" y="3795165"/>
            <a:ext cx="268017" cy="268017"/>
          </a:xfrm>
          <a:prstGeom prst="rect">
            <a:avLst/>
          </a:prstGeom>
        </p:spPr>
      </p:pic>
      <p:sp>
        <p:nvSpPr>
          <p:cNvPr id="16" name="Text 9">
            <a:extLst>
              <a:ext uri="{FF2B5EF4-FFF2-40B4-BE49-F238E27FC236}">
                <a16:creationId xmlns:a16="http://schemas.microsoft.com/office/drawing/2014/main" id="{93041353-4D72-4C83-60B0-6B6F9404BCA4}"/>
              </a:ext>
            </a:extLst>
          </p:cNvPr>
          <p:cNvSpPr/>
          <p:nvPr/>
        </p:nvSpPr>
        <p:spPr>
          <a:xfrm>
            <a:off x="854869" y="3797434"/>
            <a:ext cx="2708553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Design for Compliance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 10">
            <a:extLst>
              <a:ext uri="{FF2B5EF4-FFF2-40B4-BE49-F238E27FC236}">
                <a16:creationId xmlns:a16="http://schemas.microsoft.com/office/drawing/2014/main" id="{18BEDD6D-2563-8335-ABB8-07E4FDE4E451}"/>
              </a:ext>
            </a:extLst>
          </p:cNvPr>
          <p:cNvSpPr/>
          <p:nvPr/>
        </p:nvSpPr>
        <p:spPr>
          <a:xfrm>
            <a:off x="854869" y="4083736"/>
            <a:ext cx="3793331" cy="779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Build audit trails</a:t>
            </a:r>
          </a:p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Build approval workflows </a:t>
            </a:r>
          </a:p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Build change controls</a:t>
            </a:r>
            <a:endParaRPr lang="en-US" sz="900" dirty="0"/>
          </a:p>
        </p:txBody>
      </p:sp>
      <p:pic>
        <p:nvPicPr>
          <p:cNvPr id="18" name="Image 5" descr="preencoded.png">
            <a:extLst>
              <a:ext uri="{FF2B5EF4-FFF2-40B4-BE49-F238E27FC236}">
                <a16:creationId xmlns:a16="http://schemas.microsoft.com/office/drawing/2014/main" id="{CEF5C5E2-7489-1B11-F0B7-F416047928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66503" y="2740425"/>
            <a:ext cx="263485" cy="263485"/>
          </a:xfrm>
          <a:prstGeom prst="rect">
            <a:avLst/>
          </a:prstGeom>
        </p:spPr>
      </p:pic>
      <p:sp>
        <p:nvSpPr>
          <p:cNvPr id="19" name="Text 11">
            <a:extLst>
              <a:ext uri="{FF2B5EF4-FFF2-40B4-BE49-F238E27FC236}">
                <a16:creationId xmlns:a16="http://schemas.microsoft.com/office/drawing/2014/main" id="{DFE6B4A4-C5D1-0CF8-8267-93A986E04586}"/>
              </a:ext>
            </a:extLst>
          </p:cNvPr>
          <p:cNvSpPr/>
          <p:nvPr/>
        </p:nvSpPr>
        <p:spPr>
          <a:xfrm>
            <a:off x="5255425" y="3797432"/>
            <a:ext cx="3740348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Create Learning Opportunities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 12">
            <a:extLst>
              <a:ext uri="{FF2B5EF4-FFF2-40B4-BE49-F238E27FC236}">
                <a16:creationId xmlns:a16="http://schemas.microsoft.com/office/drawing/2014/main" id="{A6C69139-4D04-5A59-7E28-230D462F32B1}"/>
              </a:ext>
            </a:extLst>
          </p:cNvPr>
          <p:cNvSpPr/>
          <p:nvPr/>
        </p:nvSpPr>
        <p:spPr>
          <a:xfrm>
            <a:off x="5255425" y="4060917"/>
            <a:ext cx="3740348" cy="857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Upskill your team </a:t>
            </a:r>
          </a:p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Document lessons learned and share playbooks </a:t>
            </a:r>
          </a:p>
          <a:p>
            <a:pPr marL="171450" indent="-171450" algn="l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Establish communities of practice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34949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311700" y="392400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dirty="0"/>
              <a:t>Questions?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>
          <a:extLst>
            <a:ext uri="{FF2B5EF4-FFF2-40B4-BE49-F238E27FC236}">
              <a16:creationId xmlns:a16="http://schemas.microsoft.com/office/drawing/2014/main" id="{4BDFD60B-5DD9-02C0-B176-CBA83F8DD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>
            <a:extLst>
              <a:ext uri="{FF2B5EF4-FFF2-40B4-BE49-F238E27FC236}">
                <a16:creationId xmlns:a16="http://schemas.microsoft.com/office/drawing/2014/main" id="{F86F14DC-7AFB-0A3E-5DF0-A883413AB0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/>
              <a:t>INTRODUCTION </a:t>
            </a:r>
            <a:endParaRPr dirty="0"/>
          </a:p>
        </p:txBody>
      </p:sp>
      <p:sp>
        <p:nvSpPr>
          <p:cNvPr id="91" name="Google Shape;91;p19">
            <a:extLst>
              <a:ext uri="{FF2B5EF4-FFF2-40B4-BE49-F238E27FC236}">
                <a16:creationId xmlns:a16="http://schemas.microsoft.com/office/drawing/2014/main" id="{EE8F43D5-69B0-68F9-5351-6DE4DB5790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58996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800"/>
              <a:buNone/>
            </a:pPr>
            <a:r>
              <a:rPr lang="en-US" dirty="0">
                <a:solidFill>
                  <a:schemeClr val="bg1"/>
                </a:solidFill>
              </a:rPr>
              <a:t>VyStar Credit Union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2" name="Google Shape;92;p19">
            <a:extLst>
              <a:ext uri="{FF2B5EF4-FFF2-40B4-BE49-F238E27FC236}">
                <a16:creationId xmlns:a16="http://schemas.microsoft.com/office/drawing/2014/main" id="{08E90545-1315-748B-1D5F-318401B9491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740079" y="3568008"/>
            <a:ext cx="4184542" cy="855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800"/>
              <a:buNone/>
            </a:pPr>
            <a:r>
              <a:rPr lang="en-US" dirty="0">
                <a:solidFill>
                  <a:schemeClr val="bg1"/>
                </a:solidFill>
              </a:rPr>
              <a:t>Sujit Gangadharan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1600" dirty="0">
                <a:solidFill>
                  <a:schemeClr val="bg1"/>
                </a:solidFill>
              </a:rPr>
              <a:t>VP – Infra Automation and DevOps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" name="Picture 2" descr="Medium shot of a person&#10;&#10;AI-generated content may be incorrect.">
            <a:extLst>
              <a:ext uri="{FF2B5EF4-FFF2-40B4-BE49-F238E27FC236}">
                <a16:creationId xmlns:a16="http://schemas.microsoft.com/office/drawing/2014/main" id="{3CC49820-4DC0-613B-97A5-CD799F67B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185" y="1402595"/>
            <a:ext cx="1732330" cy="2165413"/>
          </a:xfrm>
          <a:prstGeom prst="round2DiagRect">
            <a:avLst>
              <a:gd name="adj1" fmla="val 16667"/>
              <a:gd name="adj2" fmla="val 0"/>
            </a:avLst>
          </a:prstGeom>
          <a:ln w="12700" cap="sq">
            <a:solidFill>
              <a:srgbClr val="D0D005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2221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lvl="0">
              <a:buSzPct val="111111"/>
            </a:pPr>
            <a:r>
              <a:rPr lang="en-US" dirty="0"/>
              <a:t>Why Automation Now?</a:t>
            </a:r>
            <a:endParaRPr dirty="0"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4345541" cy="354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Motivated to modernize  </a:t>
            </a:r>
          </a:p>
          <a:p>
            <a:pPr marL="0" lv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Maintain regulatory compliance</a:t>
            </a:r>
          </a:p>
          <a:p>
            <a:pPr marL="0" lv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Unsustainable manual processes</a:t>
            </a:r>
          </a:p>
          <a:p>
            <a:pPr marL="0" lv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Competing with Banks and FinTech's</a:t>
            </a:r>
            <a:endParaRPr sz="12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Google Shape;80;p17">
            <a:extLst>
              <a:ext uri="{FF2B5EF4-FFF2-40B4-BE49-F238E27FC236}">
                <a16:creationId xmlns:a16="http://schemas.microsoft.com/office/drawing/2014/main" id="{6BAEF595-7E44-F0BF-4247-59A4974A8D05}"/>
              </a:ext>
            </a:extLst>
          </p:cNvPr>
          <p:cNvSpPr txBox="1">
            <a:spLocks/>
          </p:cNvSpPr>
          <p:nvPr/>
        </p:nvSpPr>
        <p:spPr>
          <a:xfrm>
            <a:off x="4657241" y="1994263"/>
            <a:ext cx="4486759" cy="2416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Mono"/>
              <a:buChar char="●"/>
              <a:defRPr sz="28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pace Mono"/>
              <a:buChar char="○"/>
              <a:defRPr sz="24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Space Mono"/>
              <a:buChar char="■"/>
              <a:defRPr sz="22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●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○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■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●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○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Mono"/>
              <a:buChar char="■"/>
              <a:defRPr sz="20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Cybersecurity threats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Regulatory &amp; audit complexity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Expectation for digital services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High Demand for IT Operations Expertise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Strategic Emphasis on Cost Optimization &amp; Innovation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4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4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2DCC20-9D50-E911-BC26-CF8A4362105B}"/>
              </a:ext>
            </a:extLst>
          </p:cNvPr>
          <p:cNvSpPr txBox="1"/>
          <p:nvPr/>
        </p:nvSpPr>
        <p:spPr>
          <a:xfrm>
            <a:off x="4614620" y="1686486"/>
            <a:ext cx="434554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Space Mono" panose="020B0604020202020204" charset="0"/>
              </a:rPr>
              <a:t>The Perfect Storm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09883B-CD56-BD93-57AC-4011EB4BD4E2}"/>
              </a:ext>
            </a:extLst>
          </p:cNvPr>
          <p:cNvSpPr txBox="1"/>
          <p:nvPr/>
        </p:nvSpPr>
        <p:spPr>
          <a:xfrm>
            <a:off x="311700" y="1678792"/>
            <a:ext cx="45720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FFFFFF"/>
              </a:buClr>
              <a:buSzPts val="2800"/>
              <a:buFont typeface="Space Mono"/>
              <a:buNone/>
              <a:tabLst/>
              <a:defRPr/>
            </a:pPr>
            <a:r>
              <a:rPr kumimoji="0" lang="en-US" sz="15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pace Mono"/>
                <a:sym typeface="Space Mono"/>
              </a:rPr>
              <a:t>The Imperative for Change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0D7A88C2-C069-B07B-EE68-CE56E2400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7800E1DD-4514-6E46-F479-3980867E83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7413" y="776744"/>
            <a:ext cx="8520600" cy="553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US" sz="2800" dirty="0"/>
              <a:t>Our Starting Point: The Reality Check</a:t>
            </a:r>
            <a:endParaRPr sz="2800" dirty="0"/>
          </a:p>
        </p:txBody>
      </p:sp>
      <p:sp>
        <p:nvSpPr>
          <p:cNvPr id="2" name="Shape 1">
            <a:extLst>
              <a:ext uri="{FF2B5EF4-FFF2-40B4-BE49-F238E27FC236}">
                <a16:creationId xmlns:a16="http://schemas.microsoft.com/office/drawing/2014/main" id="{3FC6AA41-8CB8-8BEC-AAA7-ADB34C41E3A0}"/>
              </a:ext>
            </a:extLst>
          </p:cNvPr>
          <p:cNvSpPr/>
          <p:nvPr/>
        </p:nvSpPr>
        <p:spPr>
          <a:xfrm>
            <a:off x="218711" y="1430654"/>
            <a:ext cx="2694970" cy="2823631"/>
          </a:xfrm>
          <a:prstGeom prst="roundRect">
            <a:avLst>
              <a:gd name="adj" fmla="val 2465"/>
            </a:avLst>
          </a:prstGeom>
          <a:solidFill>
            <a:schemeClr val="tx2">
              <a:lumMod val="25000"/>
            </a:schemeClr>
          </a:solidFill>
          <a:ln w="7620">
            <a:solidFill>
              <a:srgbClr val="98991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165C293B-6B50-46B3-FE64-2CEC836A9D53}"/>
              </a:ext>
            </a:extLst>
          </p:cNvPr>
          <p:cNvSpPr/>
          <p:nvPr/>
        </p:nvSpPr>
        <p:spPr>
          <a:xfrm>
            <a:off x="286844" y="1585414"/>
            <a:ext cx="2294069" cy="346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Manual IT Operations</a:t>
            </a: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2EB94739-419B-2AF5-95FF-7EFCAA381DB8}"/>
              </a:ext>
            </a:extLst>
          </p:cNvPr>
          <p:cNvSpPr/>
          <p:nvPr/>
        </p:nvSpPr>
        <p:spPr>
          <a:xfrm>
            <a:off x="286844" y="1858249"/>
            <a:ext cx="2519958" cy="21232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FFFFFF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Takes days, requires extensive documentation and creates deployment anxiety &amp; </a:t>
            </a:r>
            <a:r>
              <a:rPr lang="en-US" b="1" dirty="0">
                <a:solidFill>
                  <a:srgbClr val="D0D005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concern</a:t>
            </a:r>
            <a:endParaRPr lang="en-US" b="1" dirty="0">
              <a:solidFill>
                <a:srgbClr val="D0D005"/>
              </a:solidFill>
            </a:endParaRPr>
          </a:p>
        </p:txBody>
      </p:sp>
      <p:sp>
        <p:nvSpPr>
          <p:cNvPr id="7" name="Shape 1">
            <a:extLst>
              <a:ext uri="{FF2B5EF4-FFF2-40B4-BE49-F238E27FC236}">
                <a16:creationId xmlns:a16="http://schemas.microsoft.com/office/drawing/2014/main" id="{8B5CF0A2-383C-B2BB-BC1F-F8F5244AA119}"/>
              </a:ext>
            </a:extLst>
          </p:cNvPr>
          <p:cNvSpPr/>
          <p:nvPr/>
        </p:nvSpPr>
        <p:spPr>
          <a:xfrm>
            <a:off x="3222218" y="1430653"/>
            <a:ext cx="2834458" cy="2823631"/>
          </a:xfrm>
          <a:prstGeom prst="roundRect">
            <a:avLst>
              <a:gd name="adj" fmla="val 2465"/>
            </a:avLst>
          </a:prstGeom>
          <a:solidFill>
            <a:srgbClr val="3C3C3C"/>
          </a:solidFill>
          <a:ln w="7620">
            <a:solidFill>
              <a:srgbClr val="98991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71DC4628-2FAD-761D-B010-EAC4D33CB933}"/>
              </a:ext>
            </a:extLst>
          </p:cNvPr>
          <p:cNvSpPr/>
          <p:nvPr/>
        </p:nvSpPr>
        <p:spPr>
          <a:xfrm>
            <a:off x="3331973" y="1585415"/>
            <a:ext cx="2294069" cy="346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Regulatory Constraints</a:t>
            </a:r>
            <a:endParaRPr lang="en-US" sz="16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461163F3-4736-99CC-3A0A-170D7DD39DF2}"/>
              </a:ext>
            </a:extLst>
          </p:cNvPr>
          <p:cNvSpPr/>
          <p:nvPr/>
        </p:nvSpPr>
        <p:spPr>
          <a:xfrm>
            <a:off x="3331973" y="1858249"/>
            <a:ext cx="2616413" cy="21232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Requires extensive approval workflows, </a:t>
            </a:r>
            <a:r>
              <a:rPr lang="en-US" b="1" dirty="0">
                <a:solidFill>
                  <a:srgbClr val="D0D005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concerns</a:t>
            </a:r>
            <a:r>
              <a:rPr lang="en-US" dirty="0">
                <a:solidFill>
                  <a:schemeClr val="bg1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 of automation mistakes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Shape 1">
            <a:extLst>
              <a:ext uri="{FF2B5EF4-FFF2-40B4-BE49-F238E27FC236}">
                <a16:creationId xmlns:a16="http://schemas.microsoft.com/office/drawing/2014/main" id="{6C6CE686-61FD-68DA-5D62-5CAE8BF1929A}"/>
              </a:ext>
            </a:extLst>
          </p:cNvPr>
          <p:cNvSpPr/>
          <p:nvPr/>
        </p:nvSpPr>
        <p:spPr>
          <a:xfrm>
            <a:off x="6273256" y="1430652"/>
            <a:ext cx="2701336" cy="2823631"/>
          </a:xfrm>
          <a:prstGeom prst="roundRect">
            <a:avLst>
              <a:gd name="adj" fmla="val 2465"/>
            </a:avLst>
          </a:prstGeom>
          <a:solidFill>
            <a:schemeClr val="tx2">
              <a:lumMod val="25000"/>
            </a:schemeClr>
          </a:solidFill>
          <a:ln w="7620">
            <a:solidFill>
              <a:srgbClr val="98991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7F259F36-755E-9549-9910-A4B34334C51D}"/>
              </a:ext>
            </a:extLst>
          </p:cNvPr>
          <p:cNvSpPr/>
          <p:nvPr/>
        </p:nvSpPr>
        <p:spPr>
          <a:xfrm>
            <a:off x="6450203" y="1585413"/>
            <a:ext cx="2199520" cy="346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600" b="1" dirty="0">
                <a:solidFill>
                  <a:srgbClr val="FFFFFF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Cultural Challenges</a:t>
            </a:r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40EC2703-E74D-A44C-F38F-7EA99EE6867B}"/>
              </a:ext>
            </a:extLst>
          </p:cNvPr>
          <p:cNvSpPr/>
          <p:nvPr/>
        </p:nvSpPr>
        <p:spPr>
          <a:xfrm>
            <a:off x="6450203" y="2111854"/>
            <a:ext cx="2416100" cy="19620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FFFFFF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Comfort in familiar processes, </a:t>
            </a:r>
            <a:r>
              <a:rPr lang="en-US" b="1" dirty="0">
                <a:solidFill>
                  <a:srgbClr val="D0D005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concerns </a:t>
            </a:r>
            <a:r>
              <a:rPr lang="en-US" dirty="0">
                <a:solidFill>
                  <a:srgbClr val="FFFFFF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of being replaced, skepticism about automation 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1FE365-318E-34F4-378A-ADE64B70B45D}"/>
              </a:ext>
            </a:extLst>
          </p:cNvPr>
          <p:cNvSpPr txBox="1"/>
          <p:nvPr/>
        </p:nvSpPr>
        <p:spPr>
          <a:xfrm>
            <a:off x="218710" y="4565642"/>
            <a:ext cx="8755881" cy="30646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Technology alone won’t solve our problems.</a:t>
            </a:r>
            <a:endParaRPr lang="en-US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284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>
          <a:extLst>
            <a:ext uri="{FF2B5EF4-FFF2-40B4-BE49-F238E27FC236}">
              <a16:creationId xmlns:a16="http://schemas.microsoft.com/office/drawing/2014/main" id="{9CE6FEEB-91F6-0BE9-3CA1-7F2BE9EAE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>
            <a:extLst>
              <a:ext uri="{FF2B5EF4-FFF2-40B4-BE49-F238E27FC236}">
                <a16:creationId xmlns:a16="http://schemas.microsoft.com/office/drawing/2014/main" id="{C31EB83A-730B-E410-4B71-15FD970C84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35744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/>
              <a:t>Our Strategic Approach</a:t>
            </a:r>
            <a:endParaRPr dirty="0"/>
          </a:p>
        </p:txBody>
      </p:sp>
      <p:sp>
        <p:nvSpPr>
          <p:cNvPr id="14" name="Shape 2">
            <a:extLst>
              <a:ext uri="{FF2B5EF4-FFF2-40B4-BE49-F238E27FC236}">
                <a16:creationId xmlns:a16="http://schemas.microsoft.com/office/drawing/2014/main" id="{BDE1F28E-E8A2-4F79-D73E-8FCB3540C0FF}"/>
              </a:ext>
            </a:extLst>
          </p:cNvPr>
          <p:cNvSpPr/>
          <p:nvPr/>
        </p:nvSpPr>
        <p:spPr>
          <a:xfrm>
            <a:off x="420065" y="1278249"/>
            <a:ext cx="3698438" cy="22860"/>
          </a:xfrm>
          <a:prstGeom prst="rect">
            <a:avLst/>
          </a:prstGeom>
          <a:solidFill>
            <a:srgbClr val="FFFF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2">
            <a:extLst>
              <a:ext uri="{FF2B5EF4-FFF2-40B4-BE49-F238E27FC236}">
                <a16:creationId xmlns:a16="http://schemas.microsoft.com/office/drawing/2014/main" id="{C45D3D5B-82D5-5FE4-CD23-4B4205DF21AE}"/>
              </a:ext>
            </a:extLst>
          </p:cNvPr>
          <p:cNvSpPr/>
          <p:nvPr/>
        </p:nvSpPr>
        <p:spPr>
          <a:xfrm>
            <a:off x="4868078" y="1270113"/>
            <a:ext cx="3698438" cy="22860"/>
          </a:xfrm>
          <a:prstGeom prst="rect">
            <a:avLst/>
          </a:prstGeom>
          <a:solidFill>
            <a:srgbClr val="FFFF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2">
            <a:extLst>
              <a:ext uri="{FF2B5EF4-FFF2-40B4-BE49-F238E27FC236}">
                <a16:creationId xmlns:a16="http://schemas.microsoft.com/office/drawing/2014/main" id="{A8B573B1-1186-AF76-18E2-2158B30F17D4}"/>
              </a:ext>
            </a:extLst>
          </p:cNvPr>
          <p:cNvSpPr/>
          <p:nvPr/>
        </p:nvSpPr>
        <p:spPr>
          <a:xfrm>
            <a:off x="498774" y="3342792"/>
            <a:ext cx="8146451" cy="45719"/>
          </a:xfrm>
          <a:prstGeom prst="rect">
            <a:avLst/>
          </a:prstGeom>
          <a:solidFill>
            <a:srgbClr val="FFFF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C31C6673-BB98-E1A1-1731-6C58FFB90349}"/>
              </a:ext>
            </a:extLst>
          </p:cNvPr>
          <p:cNvSpPr/>
          <p:nvPr/>
        </p:nvSpPr>
        <p:spPr>
          <a:xfrm>
            <a:off x="420064" y="1362952"/>
            <a:ext cx="3698437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Define Roles Clearly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6137CF10-2455-C44A-00E6-1E470DAFFAE3}"/>
              </a:ext>
            </a:extLst>
          </p:cNvPr>
          <p:cNvSpPr/>
          <p:nvPr/>
        </p:nvSpPr>
        <p:spPr>
          <a:xfrm>
            <a:off x="4868078" y="1357250"/>
            <a:ext cx="3698437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Build Skills Intentionally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EF79012C-867E-19DF-DAF8-A0F3709D58AF}"/>
              </a:ext>
            </a:extLst>
          </p:cNvPr>
          <p:cNvSpPr/>
          <p:nvPr/>
        </p:nvSpPr>
        <p:spPr>
          <a:xfrm>
            <a:off x="420064" y="1678036"/>
            <a:ext cx="3698438" cy="1499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Partnered with Red Hat and system integrators for platform setup</a:t>
            </a:r>
          </a:p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Built sustainable internal capabilities; implemented hybrid model</a:t>
            </a:r>
            <a:endParaRPr lang="en-US" sz="1100" dirty="0"/>
          </a:p>
        </p:txBody>
      </p:sp>
      <p:sp>
        <p:nvSpPr>
          <p:cNvPr id="21" name="Text 1">
            <a:extLst>
              <a:ext uri="{FF2B5EF4-FFF2-40B4-BE49-F238E27FC236}">
                <a16:creationId xmlns:a16="http://schemas.microsoft.com/office/drawing/2014/main" id="{8AA629E7-27FB-DE11-9888-9543A624317B}"/>
              </a:ext>
            </a:extLst>
          </p:cNvPr>
          <p:cNvSpPr/>
          <p:nvPr/>
        </p:nvSpPr>
        <p:spPr>
          <a:xfrm>
            <a:off x="420064" y="978151"/>
            <a:ext cx="194072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100" dirty="0">
                <a:solidFill>
                  <a:srgbClr val="B7B7B7"/>
                </a:solidFill>
                <a:latin typeface="Space Mono Light" pitchFamily="34" charset="0"/>
                <a:ea typeface="Space Mono Light" pitchFamily="34" charset="-122"/>
                <a:cs typeface="Space Mono Light" pitchFamily="34" charset="-120"/>
              </a:rPr>
              <a:t>01</a:t>
            </a:r>
            <a:endParaRPr lang="en-US" sz="1100" dirty="0"/>
          </a:p>
        </p:txBody>
      </p:sp>
      <p:sp>
        <p:nvSpPr>
          <p:cNvPr id="22" name="Text 1">
            <a:extLst>
              <a:ext uri="{FF2B5EF4-FFF2-40B4-BE49-F238E27FC236}">
                <a16:creationId xmlns:a16="http://schemas.microsoft.com/office/drawing/2014/main" id="{AE48DC59-4A6A-7960-DCCF-D7E9CBBD64B4}"/>
              </a:ext>
            </a:extLst>
          </p:cNvPr>
          <p:cNvSpPr/>
          <p:nvPr/>
        </p:nvSpPr>
        <p:spPr>
          <a:xfrm>
            <a:off x="4868078" y="983545"/>
            <a:ext cx="194072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100" dirty="0">
                <a:solidFill>
                  <a:srgbClr val="B7B7B7"/>
                </a:solidFill>
                <a:latin typeface="Space Mono Light" pitchFamily="34" charset="0"/>
                <a:ea typeface="Space Mono Light" pitchFamily="34" charset="-122"/>
                <a:cs typeface="Space Mono Light" pitchFamily="34" charset="-120"/>
              </a:rPr>
              <a:t>02</a:t>
            </a:r>
            <a:endParaRPr lang="en-US" sz="1100" dirty="0"/>
          </a:p>
        </p:txBody>
      </p:sp>
      <p:sp>
        <p:nvSpPr>
          <p:cNvPr id="23" name="Text 1">
            <a:extLst>
              <a:ext uri="{FF2B5EF4-FFF2-40B4-BE49-F238E27FC236}">
                <a16:creationId xmlns:a16="http://schemas.microsoft.com/office/drawing/2014/main" id="{465C4F38-8652-E79F-54F6-F9FB77081F9E}"/>
              </a:ext>
            </a:extLst>
          </p:cNvPr>
          <p:cNvSpPr/>
          <p:nvPr/>
        </p:nvSpPr>
        <p:spPr>
          <a:xfrm>
            <a:off x="498774" y="3034615"/>
            <a:ext cx="194072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100" dirty="0">
                <a:solidFill>
                  <a:srgbClr val="B7B7B7"/>
                </a:solidFill>
                <a:latin typeface="Space Mono Light" pitchFamily="34" charset="0"/>
                <a:ea typeface="Space Mono Light" pitchFamily="34" charset="-122"/>
                <a:cs typeface="Space Mono Light" pitchFamily="34" charset="-120"/>
              </a:rPr>
              <a:t>03</a:t>
            </a:r>
            <a:endParaRPr lang="en-US" sz="11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960DD006-9E4E-878C-C117-0A1F72641409}"/>
              </a:ext>
            </a:extLst>
          </p:cNvPr>
          <p:cNvSpPr/>
          <p:nvPr/>
        </p:nvSpPr>
        <p:spPr>
          <a:xfrm>
            <a:off x="498774" y="3428591"/>
            <a:ext cx="3810973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Select Safe Starting Points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5" name="Text 4">
            <a:extLst>
              <a:ext uri="{FF2B5EF4-FFF2-40B4-BE49-F238E27FC236}">
                <a16:creationId xmlns:a16="http://schemas.microsoft.com/office/drawing/2014/main" id="{49DC180A-C276-DDE3-24B1-A55403F49D12}"/>
              </a:ext>
            </a:extLst>
          </p:cNvPr>
          <p:cNvSpPr/>
          <p:nvPr/>
        </p:nvSpPr>
        <p:spPr>
          <a:xfrm>
            <a:off x="420064" y="3775140"/>
            <a:ext cx="8146451" cy="11787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Focused on tedious repeatable tasks </a:t>
            </a:r>
          </a:p>
          <a:p>
            <a:pPr marL="171450" indent="-17145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Ensured early wins would build confidence</a:t>
            </a:r>
            <a:endParaRPr lang="en-US" sz="1100" dirty="0"/>
          </a:p>
          <a:p>
            <a:pPr marL="171450" indent="-17145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Chose non-critical processes for proof of concept</a:t>
            </a:r>
          </a:p>
          <a:p>
            <a:pPr marL="171450" indent="-171450" algn="l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Prioritized use cases with clear value and low risk </a:t>
            </a:r>
          </a:p>
        </p:txBody>
      </p:sp>
      <p:sp>
        <p:nvSpPr>
          <p:cNvPr id="4" name="Text 4">
            <a:extLst>
              <a:ext uri="{FF2B5EF4-FFF2-40B4-BE49-F238E27FC236}">
                <a16:creationId xmlns:a16="http://schemas.microsoft.com/office/drawing/2014/main" id="{C776AD39-70CE-0F9F-19BB-B3FF3B2C3501}"/>
              </a:ext>
            </a:extLst>
          </p:cNvPr>
          <p:cNvSpPr/>
          <p:nvPr/>
        </p:nvSpPr>
        <p:spPr>
          <a:xfrm>
            <a:off x="4868076" y="1678036"/>
            <a:ext cx="3698438" cy="1499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</a:rPr>
              <a:t>Identified internal team champions</a:t>
            </a:r>
          </a:p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Funded Ansible Training </a:t>
            </a:r>
          </a:p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</a:rPr>
              <a:t>Created learning opportunities </a:t>
            </a:r>
          </a:p>
        </p:txBody>
      </p:sp>
    </p:spTree>
    <p:extLst>
      <p:ext uri="{BB962C8B-B14F-4D97-AF65-F5344CB8AC3E}">
        <p14:creationId xmlns:p14="http://schemas.microsoft.com/office/powerpoint/2010/main" val="1928429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>
          <a:extLst>
            <a:ext uri="{FF2B5EF4-FFF2-40B4-BE49-F238E27FC236}">
              <a16:creationId xmlns:a16="http://schemas.microsoft.com/office/drawing/2014/main" id="{84D976CB-7927-B5B4-241A-152980E74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>
            <a:extLst>
              <a:ext uri="{FF2B5EF4-FFF2-40B4-BE49-F238E27FC236}">
                <a16:creationId xmlns:a16="http://schemas.microsoft.com/office/drawing/2014/main" id="{A6D8D31F-D436-58AF-3199-68644C8A39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9" y="308475"/>
            <a:ext cx="852060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sz="2800" dirty="0"/>
              <a:t>The First 4-6 Months: </a:t>
            </a:r>
            <a:r>
              <a:rPr lang="en-US" sz="2000" dirty="0"/>
              <a:t>Building Foundation</a:t>
            </a:r>
            <a:endParaRPr sz="2800" dirty="0"/>
          </a:p>
        </p:txBody>
      </p:sp>
      <p:sp>
        <p:nvSpPr>
          <p:cNvPr id="2" name="Text 4">
            <a:extLst>
              <a:ext uri="{FF2B5EF4-FFF2-40B4-BE49-F238E27FC236}">
                <a16:creationId xmlns:a16="http://schemas.microsoft.com/office/drawing/2014/main" id="{3FEA8D18-6AFA-FD66-C081-B1309CAA5C2B}"/>
              </a:ext>
            </a:extLst>
          </p:cNvPr>
          <p:cNvSpPr/>
          <p:nvPr/>
        </p:nvSpPr>
        <p:spPr>
          <a:xfrm>
            <a:off x="435562" y="1280813"/>
            <a:ext cx="3683592" cy="1804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Configured automation controller </a:t>
            </a:r>
          </a:p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Set up version control integration</a:t>
            </a:r>
          </a:p>
          <a:p>
            <a:pPr marL="171450" indent="-17145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Established role-based access controls</a:t>
            </a:r>
            <a:endParaRPr lang="en-US" sz="1100" dirty="0"/>
          </a:p>
        </p:txBody>
      </p:sp>
      <p:sp>
        <p:nvSpPr>
          <p:cNvPr id="3" name="Text 3">
            <a:extLst>
              <a:ext uri="{FF2B5EF4-FFF2-40B4-BE49-F238E27FC236}">
                <a16:creationId xmlns:a16="http://schemas.microsoft.com/office/drawing/2014/main" id="{22DD83E2-871D-7C3D-7F81-34782E1380AA}"/>
              </a:ext>
            </a:extLst>
          </p:cNvPr>
          <p:cNvSpPr/>
          <p:nvPr/>
        </p:nvSpPr>
        <p:spPr>
          <a:xfrm>
            <a:off x="390666" y="967309"/>
            <a:ext cx="2970133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Platform Setup Phase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4" name="Text 3">
            <a:extLst>
              <a:ext uri="{FF2B5EF4-FFF2-40B4-BE49-F238E27FC236}">
                <a16:creationId xmlns:a16="http://schemas.microsoft.com/office/drawing/2014/main" id="{0CC0ACBC-1EF5-8C66-5776-6220330F194F}"/>
              </a:ext>
            </a:extLst>
          </p:cNvPr>
          <p:cNvSpPr/>
          <p:nvPr/>
        </p:nvSpPr>
        <p:spPr>
          <a:xfrm>
            <a:off x="4703497" y="981297"/>
            <a:ext cx="303914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Initial Use Cases 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5" name="Text 4">
            <a:extLst>
              <a:ext uri="{FF2B5EF4-FFF2-40B4-BE49-F238E27FC236}">
                <a16:creationId xmlns:a16="http://schemas.microsoft.com/office/drawing/2014/main" id="{85918D5D-6F6F-D7CA-F2B0-8C2D8243AD16}"/>
              </a:ext>
            </a:extLst>
          </p:cNvPr>
          <p:cNvSpPr/>
          <p:nvPr/>
        </p:nvSpPr>
        <p:spPr>
          <a:xfrm>
            <a:off x="4703496" y="1280814"/>
            <a:ext cx="3931545" cy="1333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Identify and develop automation playbooks</a:t>
            </a:r>
          </a:p>
          <a:p>
            <a:pPr marL="171450" indent="-171450" algn="l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5 simple</a:t>
            </a:r>
          </a:p>
          <a:p>
            <a:pPr marL="171450" indent="-171450" algn="l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3 medium </a:t>
            </a:r>
          </a:p>
          <a:p>
            <a:pPr marL="171450" indent="-171450" algn="l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2 complex use cases</a:t>
            </a:r>
            <a:endParaRPr lang="en-US" sz="11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9581CAD7-5046-8F99-B78F-52D67E63A520}"/>
              </a:ext>
            </a:extLst>
          </p:cNvPr>
          <p:cNvSpPr/>
          <p:nvPr/>
        </p:nvSpPr>
        <p:spPr>
          <a:xfrm>
            <a:off x="412670" y="2859785"/>
            <a:ext cx="8199478" cy="30325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Focus on building the foundation correctly</a:t>
            </a:r>
            <a:endParaRPr lang="en-US" sz="1100" b="1" dirty="0">
              <a:solidFill>
                <a:schemeClr val="tx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F472818-F9E7-ADFC-04EB-944EF6F74FF2}"/>
              </a:ext>
            </a:extLst>
          </p:cNvPr>
          <p:cNvCxnSpPr>
            <a:cxnSpLocks/>
          </p:cNvCxnSpPr>
          <p:nvPr/>
        </p:nvCxnSpPr>
        <p:spPr>
          <a:xfrm>
            <a:off x="390666" y="3981528"/>
            <a:ext cx="8221482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5976423-5B22-AF1B-27FB-7577E930922E}"/>
              </a:ext>
            </a:extLst>
          </p:cNvPr>
          <p:cNvSpPr/>
          <p:nvPr/>
        </p:nvSpPr>
        <p:spPr>
          <a:xfrm>
            <a:off x="1875732" y="3910267"/>
            <a:ext cx="154983" cy="142521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7B13BD-C2C0-8CD4-4E3C-B7C9A62F8713}"/>
              </a:ext>
            </a:extLst>
          </p:cNvPr>
          <p:cNvSpPr/>
          <p:nvPr/>
        </p:nvSpPr>
        <p:spPr>
          <a:xfrm>
            <a:off x="4434919" y="3893876"/>
            <a:ext cx="154983" cy="142521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A93EAC-1C6B-9460-2054-0888787436B6}"/>
              </a:ext>
            </a:extLst>
          </p:cNvPr>
          <p:cNvSpPr/>
          <p:nvPr/>
        </p:nvSpPr>
        <p:spPr>
          <a:xfrm>
            <a:off x="6792440" y="3891513"/>
            <a:ext cx="154983" cy="142521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C1441F65-40EF-3213-6072-4D2F0B8E8233}"/>
              </a:ext>
            </a:extLst>
          </p:cNvPr>
          <p:cNvSpPr/>
          <p:nvPr/>
        </p:nvSpPr>
        <p:spPr>
          <a:xfrm>
            <a:off x="412670" y="3261954"/>
            <a:ext cx="706877" cy="12028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Months 1-2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AE8D98A0-9D16-BE4E-F346-F2DEFA542A38}"/>
              </a:ext>
            </a:extLst>
          </p:cNvPr>
          <p:cNvSpPr/>
          <p:nvPr/>
        </p:nvSpPr>
        <p:spPr>
          <a:xfrm>
            <a:off x="4158971" y="4233277"/>
            <a:ext cx="706877" cy="12028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Months 3-4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6" name="Text 3">
            <a:extLst>
              <a:ext uri="{FF2B5EF4-FFF2-40B4-BE49-F238E27FC236}">
                <a16:creationId xmlns:a16="http://schemas.microsoft.com/office/drawing/2014/main" id="{E6C0971A-62C7-FF1B-555C-E2FAA561D4AD}"/>
              </a:ext>
            </a:extLst>
          </p:cNvPr>
          <p:cNvSpPr/>
          <p:nvPr/>
        </p:nvSpPr>
        <p:spPr>
          <a:xfrm>
            <a:off x="5343099" y="3261954"/>
            <a:ext cx="706877" cy="12028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Months 5-6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A9E133BD-B0C7-DD09-1EFB-1A238CB4AE9D}"/>
              </a:ext>
            </a:extLst>
          </p:cNvPr>
          <p:cNvSpPr/>
          <p:nvPr/>
        </p:nvSpPr>
        <p:spPr>
          <a:xfrm>
            <a:off x="396220" y="3478006"/>
            <a:ext cx="3971063" cy="336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100" b="1" dirty="0">
                <a:solidFill>
                  <a:schemeClr val="tx2">
                    <a:lumMod val="90000"/>
                  </a:schemeClr>
                </a:solidFill>
                <a:latin typeface="Space Mono" panose="020B0604020202020204" charset="0"/>
              </a:rPr>
              <a:t>Platform installation, architecture decisions, access controls, integration planning</a:t>
            </a:r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D384BDA1-9A0E-9348-555F-33F97BB1676A}"/>
              </a:ext>
            </a:extLst>
          </p:cNvPr>
          <p:cNvSpPr/>
          <p:nvPr/>
        </p:nvSpPr>
        <p:spPr>
          <a:xfrm>
            <a:off x="3019217" y="4413785"/>
            <a:ext cx="3866204" cy="3244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100" b="1" dirty="0">
                <a:solidFill>
                  <a:schemeClr val="tx2">
                    <a:lumMod val="90000"/>
                  </a:schemeClr>
                </a:solidFill>
                <a:latin typeface="Space Mono" panose="020B0604020202020204" charset="0"/>
              </a:rPr>
              <a:t>IAC buildout of platform, KT to internal team, initial use case identification</a:t>
            </a: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65CB1E84-19EB-1003-834F-E4BC51134108}"/>
              </a:ext>
            </a:extLst>
          </p:cNvPr>
          <p:cNvSpPr/>
          <p:nvPr/>
        </p:nvSpPr>
        <p:spPr>
          <a:xfrm>
            <a:off x="5343099" y="3479120"/>
            <a:ext cx="3291943" cy="167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100" b="1" dirty="0">
                <a:solidFill>
                  <a:schemeClr val="tx2">
                    <a:lumMod val="90000"/>
                  </a:schemeClr>
                </a:solidFill>
                <a:latin typeface="Space Mono" panose="020B0604020202020204" charset="0"/>
              </a:rPr>
              <a:t>Buildout initial use cases, initial integrations, and operational process</a:t>
            </a:r>
          </a:p>
        </p:txBody>
      </p:sp>
    </p:spTree>
    <p:extLst>
      <p:ext uri="{BB962C8B-B14F-4D97-AF65-F5344CB8AC3E}">
        <p14:creationId xmlns:p14="http://schemas.microsoft.com/office/powerpoint/2010/main" val="120424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>
          <a:extLst>
            <a:ext uri="{FF2B5EF4-FFF2-40B4-BE49-F238E27FC236}">
              <a16:creationId xmlns:a16="http://schemas.microsoft.com/office/drawing/2014/main" id="{4B2A9AED-F131-6A6A-1617-7757BA62F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>
            <a:extLst>
              <a:ext uri="{FF2B5EF4-FFF2-40B4-BE49-F238E27FC236}">
                <a16:creationId xmlns:a16="http://schemas.microsoft.com/office/drawing/2014/main" id="{771B606A-A2D2-D6CA-9828-343E46DA68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/>
              <a:t>Cultural Shifts In Progress</a:t>
            </a:r>
            <a:endParaRPr dirty="0"/>
          </a:p>
        </p:txBody>
      </p:sp>
      <p:graphicFrame>
        <p:nvGraphicFramePr>
          <p:cNvPr id="27" name="Diagram 26">
            <a:extLst>
              <a:ext uri="{FF2B5EF4-FFF2-40B4-BE49-F238E27FC236}">
                <a16:creationId xmlns:a16="http://schemas.microsoft.com/office/drawing/2014/main" id="{BFA4EA7F-14F6-6E6F-8936-3C4DF9FD87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7428138"/>
              </p:ext>
            </p:extLst>
          </p:nvPr>
        </p:nvGraphicFramePr>
        <p:xfrm>
          <a:off x="428445" y="1152227"/>
          <a:ext cx="8146211" cy="4867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0" name="Text 4">
            <a:extLst>
              <a:ext uri="{FF2B5EF4-FFF2-40B4-BE49-F238E27FC236}">
                <a16:creationId xmlns:a16="http://schemas.microsoft.com/office/drawing/2014/main" id="{C3F5D645-BB7A-DFDD-402F-EA4926FBEC19}"/>
              </a:ext>
            </a:extLst>
          </p:cNvPr>
          <p:cNvSpPr/>
          <p:nvPr/>
        </p:nvSpPr>
        <p:spPr>
          <a:xfrm>
            <a:off x="420064" y="1647255"/>
            <a:ext cx="2581928" cy="1786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Initial resistance gave way to interest</a:t>
            </a:r>
            <a:endParaRPr lang="en-US" dirty="0"/>
          </a:p>
        </p:txBody>
      </p:sp>
      <p:sp>
        <p:nvSpPr>
          <p:cNvPr id="41" name="Text 4">
            <a:extLst>
              <a:ext uri="{FF2B5EF4-FFF2-40B4-BE49-F238E27FC236}">
                <a16:creationId xmlns:a16="http://schemas.microsoft.com/office/drawing/2014/main" id="{B7A53E28-6032-E91D-98D8-893D62807C81}"/>
              </a:ext>
            </a:extLst>
          </p:cNvPr>
          <p:cNvSpPr/>
          <p:nvPr/>
        </p:nvSpPr>
        <p:spPr>
          <a:xfrm>
            <a:off x="3260785" y="1663020"/>
            <a:ext cx="2424024" cy="1786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Early adopters became internal advocates</a:t>
            </a:r>
            <a:endParaRPr lang="en-US" dirty="0"/>
          </a:p>
        </p:txBody>
      </p:sp>
      <p:sp>
        <p:nvSpPr>
          <p:cNvPr id="42" name="Text 4">
            <a:extLst>
              <a:ext uri="{FF2B5EF4-FFF2-40B4-BE49-F238E27FC236}">
                <a16:creationId xmlns:a16="http://schemas.microsoft.com/office/drawing/2014/main" id="{A8A48161-2CAD-3476-3A13-5C6A10FDB107}"/>
              </a:ext>
            </a:extLst>
          </p:cNvPr>
          <p:cNvSpPr/>
          <p:nvPr/>
        </p:nvSpPr>
        <p:spPr>
          <a:xfrm>
            <a:off x="5943603" y="1639020"/>
            <a:ext cx="2424024" cy="20617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Teams started to embrace their roles evolving</a:t>
            </a:r>
            <a:endParaRPr lang="en-US" dirty="0"/>
          </a:p>
        </p:txBody>
      </p:sp>
      <p:sp>
        <p:nvSpPr>
          <p:cNvPr id="43" name="Text 4">
            <a:extLst>
              <a:ext uri="{FF2B5EF4-FFF2-40B4-BE49-F238E27FC236}">
                <a16:creationId xmlns:a16="http://schemas.microsoft.com/office/drawing/2014/main" id="{2C2637DE-C6AD-2D69-DEB1-F383C33D30C6}"/>
              </a:ext>
            </a:extLst>
          </p:cNvPr>
          <p:cNvSpPr/>
          <p:nvPr/>
        </p:nvSpPr>
        <p:spPr>
          <a:xfrm>
            <a:off x="428445" y="2841151"/>
            <a:ext cx="8146211" cy="185732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b="1" dirty="0">
                <a:solidFill>
                  <a:schemeClr val="tx1"/>
                </a:solidFill>
                <a:latin typeface="Space Mono" pitchFamily="34" charset="0"/>
              </a:rPr>
              <a:t>Key Insights 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Space Mono" pitchFamily="34" charset="0"/>
              </a:rPr>
              <a:t>Ongoing communication is required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Space Mono" pitchFamily="34" charset="0"/>
              </a:rPr>
              <a:t>Change management wasn't a one-time training 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Space Mono" pitchFamily="34" charset="0"/>
              </a:rPr>
              <a:t>Teams must understand ownership and accountability of their processes</a:t>
            </a:r>
          </a:p>
        </p:txBody>
      </p:sp>
    </p:spTree>
    <p:extLst>
      <p:ext uri="{BB962C8B-B14F-4D97-AF65-F5344CB8AC3E}">
        <p14:creationId xmlns:p14="http://schemas.microsoft.com/office/powerpoint/2010/main" val="3024716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>
          <a:extLst>
            <a:ext uri="{FF2B5EF4-FFF2-40B4-BE49-F238E27FC236}">
              <a16:creationId xmlns:a16="http://schemas.microsoft.com/office/drawing/2014/main" id="{F3E20046-EB0C-6B15-044C-5351269D8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>
            <a:extLst>
              <a:ext uri="{FF2B5EF4-FFF2-40B4-BE49-F238E27FC236}">
                <a16:creationId xmlns:a16="http://schemas.microsoft.com/office/drawing/2014/main" id="{9E4EDB6E-FE12-A0B2-8733-5583E888F6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4437" y="375408"/>
            <a:ext cx="857512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lvl="0">
              <a:buSzPct val="111111"/>
            </a:pPr>
            <a:r>
              <a:rPr lang="en-US" dirty="0"/>
              <a:t>Lessons Learned: What We Wish We Knew</a:t>
            </a:r>
            <a:endParaRPr dirty="0"/>
          </a:p>
        </p:txBody>
      </p:sp>
      <p:sp>
        <p:nvSpPr>
          <p:cNvPr id="40" name="Text 4">
            <a:extLst>
              <a:ext uri="{FF2B5EF4-FFF2-40B4-BE49-F238E27FC236}">
                <a16:creationId xmlns:a16="http://schemas.microsoft.com/office/drawing/2014/main" id="{E52A369B-130D-0AF7-7083-DF9FE80B4212}"/>
              </a:ext>
            </a:extLst>
          </p:cNvPr>
          <p:cNvSpPr/>
          <p:nvPr/>
        </p:nvSpPr>
        <p:spPr>
          <a:xfrm>
            <a:off x="398799" y="2233540"/>
            <a:ext cx="2581928" cy="2053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Implementation is easy, getting people trained and comfortable takes time </a:t>
            </a: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6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6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6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6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6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6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600" dirty="0">
              <a:solidFill>
                <a:srgbClr val="B7B7B7"/>
              </a:solidFill>
              <a:latin typeface="Space Mono" pitchFamily="34" charset="0"/>
            </a:endParaRPr>
          </a:p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600" dirty="0"/>
          </a:p>
        </p:txBody>
      </p:sp>
      <p:sp>
        <p:nvSpPr>
          <p:cNvPr id="41" name="Text 4">
            <a:extLst>
              <a:ext uri="{FF2B5EF4-FFF2-40B4-BE49-F238E27FC236}">
                <a16:creationId xmlns:a16="http://schemas.microsoft.com/office/drawing/2014/main" id="{4693D346-94F8-7D4D-724A-5290CB5BC17A}"/>
              </a:ext>
            </a:extLst>
          </p:cNvPr>
          <p:cNvSpPr/>
          <p:nvPr/>
        </p:nvSpPr>
        <p:spPr>
          <a:xfrm>
            <a:off x="3175179" y="2233540"/>
            <a:ext cx="2751109" cy="2241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Relying on partners isn’t sustainable, building everything in-house would take too long.</a:t>
            </a:r>
            <a:endParaRPr lang="en-US" sz="1600" dirty="0"/>
          </a:p>
        </p:txBody>
      </p:sp>
      <p:sp>
        <p:nvSpPr>
          <p:cNvPr id="42" name="Text 4">
            <a:extLst>
              <a:ext uri="{FF2B5EF4-FFF2-40B4-BE49-F238E27FC236}">
                <a16:creationId xmlns:a16="http://schemas.microsoft.com/office/drawing/2014/main" id="{6F0160F9-0AAF-1181-2237-E897B8BD0153}"/>
              </a:ext>
            </a:extLst>
          </p:cNvPr>
          <p:cNvSpPr/>
          <p:nvPr/>
        </p:nvSpPr>
        <p:spPr>
          <a:xfrm>
            <a:off x="6120740" y="2233540"/>
            <a:ext cx="2887692" cy="20617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dirty="0">
                <a:solidFill>
                  <a:srgbClr val="B7B7B7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Even experienced IT professionals needed significant ramp-up time to think in automation terms. </a:t>
            </a:r>
            <a:endParaRPr lang="en-US" sz="1600" dirty="0"/>
          </a:p>
        </p:txBody>
      </p:sp>
      <p:sp>
        <p:nvSpPr>
          <p:cNvPr id="2" name="Text 3">
            <a:extLst>
              <a:ext uri="{FF2B5EF4-FFF2-40B4-BE49-F238E27FC236}">
                <a16:creationId xmlns:a16="http://schemas.microsoft.com/office/drawing/2014/main" id="{820E9210-33AF-E16C-6D2F-56DA3D285F8D}"/>
              </a:ext>
            </a:extLst>
          </p:cNvPr>
          <p:cNvSpPr/>
          <p:nvPr/>
        </p:nvSpPr>
        <p:spPr>
          <a:xfrm>
            <a:off x="398799" y="1506493"/>
            <a:ext cx="2581927" cy="572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Culture Over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Technology-Always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3" name="Text 3">
            <a:extLst>
              <a:ext uri="{FF2B5EF4-FFF2-40B4-BE49-F238E27FC236}">
                <a16:creationId xmlns:a16="http://schemas.microsoft.com/office/drawing/2014/main" id="{712B73B9-5629-FD54-1B12-47A75E3BFD02}"/>
              </a:ext>
            </a:extLst>
          </p:cNvPr>
          <p:cNvSpPr/>
          <p:nvPr/>
        </p:nvSpPr>
        <p:spPr>
          <a:xfrm>
            <a:off x="3175179" y="1553548"/>
            <a:ext cx="2488365" cy="572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Hybrid Approach Is 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Essential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4" name="Text 3">
            <a:extLst>
              <a:ext uri="{FF2B5EF4-FFF2-40B4-BE49-F238E27FC236}">
                <a16:creationId xmlns:a16="http://schemas.microsoft.com/office/drawing/2014/main" id="{944D6B18-E835-3FE4-48DD-78FAD0EBB5D2}"/>
              </a:ext>
            </a:extLst>
          </p:cNvPr>
          <p:cNvSpPr/>
          <p:nvPr/>
        </p:nvSpPr>
        <p:spPr>
          <a:xfrm>
            <a:off x="6120744" y="1553548"/>
            <a:ext cx="3023256" cy="572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Skills Gap Was Bigger 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1800" b="1" dirty="0">
                <a:solidFill>
                  <a:schemeClr val="bg1"/>
                </a:solidFill>
                <a:latin typeface="Space Mono Bold" pitchFamily="34" charset="0"/>
                <a:ea typeface="Space Mono Bold" pitchFamily="34" charset="-122"/>
                <a:cs typeface="Space Mono Bold" pitchFamily="34" charset="-120"/>
              </a:rPr>
              <a:t>Than Expected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662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0" y="1495425"/>
            <a:ext cx="9077324" cy="1801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66%</a:t>
            </a:r>
            <a:r>
              <a:rPr lang="en-US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Efficiency</a:t>
            </a:r>
            <a:br>
              <a:rPr lang="en-US" sz="4000" dirty="0"/>
            </a:b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3500 Hours Saved</a:t>
            </a:r>
            <a:endParaRPr sz="8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4" name="Google Shape;114;p23"/>
          <p:cNvSpPr txBox="1">
            <a:spLocks noGrp="1"/>
          </p:cNvSpPr>
          <p:nvPr>
            <p:ph type="body" idx="1"/>
          </p:nvPr>
        </p:nvSpPr>
        <p:spPr>
          <a:xfrm>
            <a:off x="140249" y="3321500"/>
            <a:ext cx="8937075" cy="6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800"/>
              <a:buNone/>
            </a:pPr>
            <a:r>
              <a:rPr lang="en-US" dirty="0"/>
              <a:t>7 Use cases</a:t>
            </a:r>
            <a:endParaRPr dirty="0"/>
          </a:p>
        </p:txBody>
      </p:sp>
      <p:sp>
        <p:nvSpPr>
          <p:cNvPr id="2" name="Google Shape;102;p21">
            <a:extLst>
              <a:ext uri="{FF2B5EF4-FFF2-40B4-BE49-F238E27FC236}">
                <a16:creationId xmlns:a16="http://schemas.microsoft.com/office/drawing/2014/main" id="{545AE667-EAD9-932F-48B0-91601B37D032}"/>
              </a:ext>
            </a:extLst>
          </p:cNvPr>
          <p:cNvSpPr txBox="1">
            <a:spLocks/>
          </p:cNvSpPr>
          <p:nvPr/>
        </p:nvSpPr>
        <p:spPr>
          <a:xfrm>
            <a:off x="0" y="533425"/>
            <a:ext cx="914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0"/>
              <a:buFont typeface="Space Mono"/>
              <a:buNone/>
              <a:defRPr sz="120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0"/>
              <a:buFont typeface="Space Mono"/>
              <a:buNone/>
              <a:defRPr sz="120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0"/>
              <a:buFont typeface="Space Mono"/>
              <a:buNone/>
              <a:defRPr sz="120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0"/>
              <a:buFont typeface="Space Mono"/>
              <a:buNone/>
              <a:defRPr sz="120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0"/>
              <a:buFont typeface="Space Mono"/>
              <a:buNone/>
              <a:defRPr sz="120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0"/>
              <a:buFont typeface="Space Mono"/>
              <a:buNone/>
              <a:defRPr sz="120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0"/>
              <a:buFont typeface="Space Mono"/>
              <a:buNone/>
              <a:defRPr sz="120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0"/>
              <a:buFont typeface="Space Mono"/>
              <a:buNone/>
              <a:defRPr sz="120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0"/>
              <a:buFont typeface="Space Mono"/>
              <a:buNone/>
              <a:defRPr sz="12000" b="0" i="0" u="none" strike="noStrike" cap="none">
                <a:solidFill>
                  <a:srgbClr val="FFFF00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>
              <a:buSzPct val="111111"/>
            </a:pPr>
            <a:r>
              <a:rPr lang="en-US" dirty="0">
                <a:solidFill>
                  <a:schemeClr val="bg1"/>
                </a:solidFill>
              </a:rPr>
              <a:t>Early Wins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AF AC0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87c208ea-8956-4acd-b236-9e5dfb4ddf67}" enabled="1" method="Standard" siteId="{37bfc38e-7b8f-4bb9-8dd9-66212c4029d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7423</TotalTime>
  <Words>621</Words>
  <Application>Microsoft Office PowerPoint</Application>
  <PresentationFormat>On-screen Show (16:9)</PresentationFormat>
  <Paragraphs>144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Space Mono</vt:lpstr>
      <vt:lpstr>Space Mono Light</vt:lpstr>
      <vt:lpstr>Space Mono Bold</vt:lpstr>
      <vt:lpstr>NAF AC0</vt:lpstr>
      <vt:lpstr>From Vision to Reality: Building an Enterprise Automation Platform in Banking</vt:lpstr>
      <vt:lpstr>INTRODUCTION </vt:lpstr>
      <vt:lpstr>Why Automation Now?</vt:lpstr>
      <vt:lpstr>Our Starting Point: The Reality Check</vt:lpstr>
      <vt:lpstr>Our Strategic Approach</vt:lpstr>
      <vt:lpstr>The First 4-6 Months: Building Foundation</vt:lpstr>
      <vt:lpstr>Cultural Shifts In Progress</vt:lpstr>
      <vt:lpstr>Lessons Learned: What We Wish We Knew</vt:lpstr>
      <vt:lpstr>66% Efficiency 3500 Hours Saved</vt:lpstr>
      <vt:lpstr>What’s Next: Scaling Responsibly</vt:lpstr>
      <vt:lpstr>Practical Advice For Your Automation Journey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An Enterprise Automation Platform</dc:title>
  <dc:creator>Sujit Gangadharan</dc:creator>
  <cp:lastModifiedBy>Sujit Gangadharan</cp:lastModifiedBy>
  <cp:revision>14</cp:revision>
  <dcterms:modified xsi:type="dcterms:W3CDTF">2025-11-17T16:48:09Z</dcterms:modified>
</cp:coreProperties>
</file>